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380" r:id="rId2"/>
    <p:sldId id="381" r:id="rId3"/>
    <p:sldId id="382" r:id="rId4"/>
    <p:sldId id="365" r:id="rId5"/>
    <p:sldId id="364" r:id="rId6"/>
    <p:sldId id="366" r:id="rId7"/>
    <p:sldId id="367" r:id="rId8"/>
    <p:sldId id="368" r:id="rId9"/>
    <p:sldId id="369" r:id="rId10"/>
    <p:sldId id="392" r:id="rId11"/>
    <p:sldId id="393" r:id="rId12"/>
    <p:sldId id="453" r:id="rId13"/>
    <p:sldId id="523" r:id="rId14"/>
    <p:sldId id="396" r:id="rId15"/>
    <p:sldId id="397" r:id="rId16"/>
    <p:sldId id="398" r:id="rId17"/>
    <p:sldId id="399" r:id="rId18"/>
    <p:sldId id="525" r:id="rId19"/>
    <p:sldId id="400" r:id="rId20"/>
    <p:sldId id="401" r:id="rId21"/>
    <p:sldId id="402" r:id="rId22"/>
    <p:sldId id="403" r:id="rId23"/>
    <p:sldId id="430" r:id="rId24"/>
    <p:sldId id="431" r:id="rId25"/>
    <p:sldId id="432" r:id="rId26"/>
    <p:sldId id="433" r:id="rId27"/>
    <p:sldId id="390" r:id="rId28"/>
    <p:sldId id="517" r:id="rId29"/>
    <p:sldId id="388" r:id="rId30"/>
    <p:sldId id="389" r:id="rId31"/>
    <p:sldId id="391" r:id="rId32"/>
    <p:sldId id="518" r:id="rId33"/>
    <p:sldId id="519" r:id="rId34"/>
    <p:sldId id="522" r:id="rId35"/>
    <p:sldId id="530" r:id="rId36"/>
    <p:sldId id="531" r:id="rId37"/>
    <p:sldId id="411" r:id="rId38"/>
    <p:sldId id="510" r:id="rId39"/>
    <p:sldId id="412" r:id="rId40"/>
    <p:sldId id="413" r:id="rId41"/>
    <p:sldId id="512" r:id="rId42"/>
    <p:sldId id="511" r:id="rId43"/>
    <p:sldId id="414" r:id="rId44"/>
    <p:sldId id="526" r:id="rId45"/>
    <p:sldId id="464" r:id="rId46"/>
    <p:sldId id="527" r:id="rId47"/>
    <p:sldId id="528" r:id="rId48"/>
    <p:sldId id="463" r:id="rId49"/>
    <p:sldId id="520" r:id="rId50"/>
    <p:sldId id="521" r:id="rId51"/>
    <p:sldId id="415" r:id="rId52"/>
    <p:sldId id="513" r:id="rId53"/>
    <p:sldId id="514" r:id="rId54"/>
    <p:sldId id="515" r:id="rId55"/>
    <p:sldId id="416" r:id="rId56"/>
    <p:sldId id="420" r:id="rId57"/>
    <p:sldId id="516" r:id="rId58"/>
    <p:sldId id="529" r:id="rId59"/>
    <p:sldId id="421" r:id="rId60"/>
    <p:sldId id="532" r:id="rId61"/>
    <p:sldId id="533" r:id="rId62"/>
    <p:sldId id="423" r:id="rId63"/>
    <p:sldId id="425" r:id="rId64"/>
    <p:sldId id="476" r:id="rId65"/>
    <p:sldId id="477" r:id="rId66"/>
    <p:sldId id="535" r:id="rId67"/>
    <p:sldId id="270" r:id="rId68"/>
    <p:sldId id="271" r:id="rId69"/>
    <p:sldId id="272" r:id="rId70"/>
    <p:sldId id="274" r:id="rId71"/>
    <p:sldId id="275" r:id="rId72"/>
    <p:sldId id="276" r:id="rId73"/>
    <p:sldId id="259" r:id="rId74"/>
    <p:sldId id="260" r:id="rId75"/>
    <p:sldId id="261" r:id="rId76"/>
    <p:sldId id="507" r:id="rId77"/>
    <p:sldId id="262" r:id="rId78"/>
    <p:sldId id="263" r:id="rId79"/>
    <p:sldId id="264" r:id="rId80"/>
    <p:sldId id="484" r:id="rId81"/>
    <p:sldId id="485" r:id="rId82"/>
    <p:sldId id="486" r:id="rId83"/>
    <p:sldId id="537" r:id="rId84"/>
    <p:sldId id="539" r:id="rId85"/>
    <p:sldId id="540" r:id="rId86"/>
    <p:sldId id="538" r:id="rId87"/>
    <p:sldId id="487" r:id="rId88"/>
    <p:sldId id="489" r:id="rId89"/>
    <p:sldId id="491" r:id="rId90"/>
    <p:sldId id="495" r:id="rId91"/>
    <p:sldId id="496" r:id="rId92"/>
    <p:sldId id="498" r:id="rId93"/>
    <p:sldId id="499" r:id="rId94"/>
    <p:sldId id="277" r:id="rId95"/>
    <p:sldId id="278" r:id="rId96"/>
    <p:sldId id="279" r:id="rId97"/>
    <p:sldId id="280" r:id="rId98"/>
    <p:sldId id="281" r:id="rId99"/>
    <p:sldId id="282" r:id="rId100"/>
    <p:sldId id="456" r:id="rId101"/>
    <p:sldId id="457" r:id="rId102"/>
    <p:sldId id="458" r:id="rId103"/>
    <p:sldId id="500" r:id="rId104"/>
    <p:sldId id="501" r:id="rId105"/>
    <p:sldId id="502" r:id="rId106"/>
    <p:sldId id="503" r:id="rId107"/>
    <p:sldId id="504" r:id="rId108"/>
    <p:sldId id="505" r:id="rId109"/>
    <p:sldId id="506" r:id="rId110"/>
    <p:sldId id="434" r:id="rId111"/>
    <p:sldId id="435" r:id="rId112"/>
    <p:sldId id="436" r:id="rId113"/>
    <p:sldId id="437" r:id="rId114"/>
    <p:sldId id="438" r:id="rId115"/>
    <p:sldId id="439" r:id="rId116"/>
    <p:sldId id="440" r:id="rId117"/>
    <p:sldId id="441" r:id="rId118"/>
    <p:sldId id="442" r:id="rId119"/>
    <p:sldId id="443" r:id="rId120"/>
    <p:sldId id="454" r:id="rId121"/>
    <p:sldId id="444" r:id="rId122"/>
    <p:sldId id="445" r:id="rId123"/>
    <p:sldId id="446" r:id="rId124"/>
    <p:sldId id="447" r:id="rId125"/>
    <p:sldId id="448" r:id="rId126"/>
    <p:sldId id="449" r:id="rId1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BA8"/>
    <a:srgbClr val="3366CC"/>
    <a:srgbClr val="0033CC"/>
    <a:srgbClr val="0E55BE"/>
    <a:srgbClr val="E6E6E6"/>
    <a:srgbClr val="E5E2EA"/>
    <a:srgbClr val="0739C5"/>
    <a:srgbClr val="0061CC"/>
    <a:srgbClr val="0000C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1E2D0-726F-4752-B609-0F75A5AAFC6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46AC2-2E87-4A72-B737-AF730091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7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83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304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022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26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791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6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855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5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3521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056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386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0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668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736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424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150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177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49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377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777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781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22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444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46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330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87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004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793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4170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49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220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705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8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143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30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993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05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75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93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72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70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7168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861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6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261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52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8111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77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6145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939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9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027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32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640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7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90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9883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71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3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77613C4-AB7F-14B0-BF9E-62748E323A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F0A1D90-F07D-5EF1-6A6B-DDCE24D45B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14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32440" y="6356350"/>
            <a:ext cx="467072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84917"/>
            <a:ext cx="9144000" cy="542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EFB2B4FC-64AB-B0E5-88BC-94A750BF7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381328"/>
            <a:ext cx="467072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63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884917"/>
            <a:ext cx="9144000" cy="5779208"/>
            <a:chOff x="0" y="884917"/>
            <a:chExt cx="9144000" cy="5779208"/>
          </a:xfrm>
        </p:grpSpPr>
        <p:sp>
          <p:nvSpPr>
            <p:cNvPr id="8" name="직사각형 7"/>
            <p:cNvSpPr/>
            <p:nvPr/>
          </p:nvSpPr>
          <p:spPr>
            <a:xfrm>
              <a:off x="0" y="884917"/>
              <a:ext cx="9144000" cy="5424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6417904"/>
              <a:ext cx="4752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</a:pPr>
              <a:endParaRPr lang="en-US" altLang="ko-KR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486C0589-BB75-0BE6-BCFB-4DF22C687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06916" y="6358451"/>
            <a:ext cx="53908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5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DY\Desktop\JSP표11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12776"/>
            <a:ext cx="4464496" cy="370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6"/>
          <p:cNvSpPr/>
          <p:nvPr userDrawn="1"/>
        </p:nvSpPr>
        <p:spPr>
          <a:xfrm>
            <a:off x="-1508" y="5373216"/>
            <a:ext cx="9144000" cy="1484784"/>
          </a:xfrm>
          <a:prstGeom prst="rect">
            <a:avLst/>
          </a:prstGeom>
          <a:solidFill>
            <a:srgbClr val="E4341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07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72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0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2A03EAC4-812F-4F9B-7896-956FF4696D7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>
              <a:defRPr/>
            </a:pPr>
            <a:r>
              <a:rPr kumimoji="0" lang="en-US" altLang="ko-KR" sz="2800" dirty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83850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68288" lvl="0" indent="-268288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tabLst>
                <a:tab pos="268288" algn="l"/>
              </a:tabLst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10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87099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EB0A02B-0764-0DF4-FC5E-B80E7A9FA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381328"/>
            <a:ext cx="53908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3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8" r:id="rId7"/>
    <p:sldLayoutId id="2147483669" r:id="rId8"/>
    <p:sldLayoutId id="2147483670" r:id="rId9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r.bandisoft.com/bandizip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emf"/><Relationship Id="rId4" Type="http://schemas.openxmlformats.org/officeDocument/2006/relationships/image" Target="../media/image83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01. </a:t>
            </a:r>
            <a:r>
              <a:rPr lang="ko-KR" altLang="en-US" sz="3600" b="1" dirty="0">
                <a:solidFill>
                  <a:schemeClr val="bg1"/>
                </a:solidFill>
              </a:rPr>
              <a:t>웹 프로그래밍의 이해</a:t>
            </a:r>
          </a:p>
        </p:txBody>
      </p:sp>
    </p:spTree>
    <p:extLst>
      <p:ext uri="{BB962C8B-B14F-4D97-AF65-F5344CB8AC3E}">
        <p14:creationId xmlns:p14="http://schemas.microsoft.com/office/powerpoint/2010/main" val="147308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26F0-5390-4426-8D75-85F9BAF5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클라이언트-서버 구조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76344-84FC-4C4A-815E-A26FA1DD2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/>
                <a:ea typeface="맑은 고딕"/>
                <a:cs typeface="+mn-ea"/>
              </a:rPr>
              <a:t>클라이언트-서버 구조</a:t>
            </a:r>
          </a:p>
          <a:p>
            <a:pPr lvl="1" indent="185420">
              <a:lnSpc>
                <a:spcPct val="150000"/>
              </a:lnSpc>
            </a:pPr>
            <a:r>
              <a:rPr lang="ko-KR" dirty="0">
                <a:latin typeface="맑은 고딕"/>
                <a:ea typeface="맑은 고딕"/>
                <a:cs typeface="+mn-ea"/>
              </a:rPr>
              <a:t>웹 서비스 제공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을</a:t>
            </a:r>
            <a:r>
              <a:rPr lang="ko-KR" dirty="0">
                <a:latin typeface="맑은 고딕"/>
                <a:ea typeface="맑은 고딕"/>
                <a:cs typeface="+mn-ea"/>
              </a:rPr>
              <a:t> 위해서는 서버 컴퓨터와 서버에서 동작하는 프로그램이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필요함</a:t>
            </a:r>
          </a:p>
          <a:p>
            <a:pPr lvl="1" indent="185420"/>
            <a:endParaRPr lang="ko-KR" altLang="en-US" dirty="0">
              <a:latin typeface="맑은 고딕"/>
              <a:ea typeface="맑은 고딕"/>
            </a:endParaRPr>
          </a:p>
          <a:p>
            <a:pPr lvl="1" indent="185420"/>
            <a:endParaRPr lang="ko-KR" altLang="en-US" dirty="0">
              <a:latin typeface="맑은 고딕"/>
              <a:ea typeface="맑은 고딕"/>
            </a:endParaRPr>
          </a:p>
          <a:p>
            <a:pPr lvl="1" indent="185420"/>
            <a:endParaRPr lang="ko-KR" altLang="en-US" dirty="0">
              <a:latin typeface="맑은 고딕"/>
              <a:ea typeface="맑은 고딕"/>
            </a:endParaRPr>
          </a:p>
          <a:p>
            <a:pPr lvl="1" indent="185420"/>
            <a:endParaRPr lang="en-US" altLang="ko-KR" dirty="0">
              <a:latin typeface="맑은 고딕"/>
              <a:ea typeface="맑은 고딕"/>
            </a:endParaRPr>
          </a:p>
          <a:p>
            <a:pPr lvl="1" indent="185420"/>
            <a:endParaRPr lang="ko-KR" altLang="en-US" dirty="0">
              <a:latin typeface="맑은 고딕"/>
              <a:ea typeface="맑은 고딕"/>
            </a:endParaRPr>
          </a:p>
          <a:p>
            <a:pPr lvl="1" indent="185420"/>
            <a:r>
              <a:rPr lang="ko-KR" b="1" dirty="0">
                <a:latin typeface="맑은 고딕"/>
                <a:ea typeface="맑은 고딕"/>
                <a:cs typeface="+mn-ea"/>
              </a:rPr>
              <a:t>클라이언트 </a:t>
            </a:r>
            <a:r>
              <a:rPr lang="ko-KR" dirty="0">
                <a:latin typeface="맑은 고딕"/>
                <a:ea typeface="맑은 고딕"/>
                <a:cs typeface="+mn-ea"/>
              </a:rPr>
              <a:t>: 웹 서비스를 이용하는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사용자</a:t>
            </a:r>
          </a:p>
          <a:p>
            <a:pPr lvl="1" indent="185420"/>
            <a:r>
              <a:rPr lang="ko-KR" b="1" dirty="0">
                <a:latin typeface="맑은 고딕"/>
                <a:ea typeface="맑은 고딕"/>
                <a:cs typeface="+mn-ea"/>
              </a:rPr>
              <a:t>서버 </a:t>
            </a:r>
            <a:r>
              <a:rPr lang="ko-KR" dirty="0">
                <a:latin typeface="맑은 고딕"/>
                <a:ea typeface="맑은 고딕"/>
                <a:cs typeface="+mn-ea"/>
              </a:rPr>
              <a:t>: 웹 서비스를 제공하기 위한 서비스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공급자</a:t>
            </a:r>
          </a:p>
          <a:p>
            <a:pPr lvl="1" indent="185420"/>
            <a:r>
              <a:rPr lang="ko-KR" altLang="en-US" b="1" dirty="0" err="1">
                <a:latin typeface="맑은 고딕"/>
                <a:ea typeface="맑은 고딕"/>
                <a:cs typeface="+mn-ea"/>
              </a:rPr>
              <a:t>프런트엔드</a:t>
            </a:r>
            <a:r>
              <a:rPr lang="ko-KR" altLang="en-US" b="1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: 클라이언트 중심의 프로그래밍(HTML, CSS, 자바스크립트)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영역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ko-KR" b="1" dirty="0" err="1">
                <a:latin typeface="맑은 고딕"/>
                <a:ea typeface="맑은 고딕"/>
                <a:cs typeface="+mn-ea"/>
              </a:rPr>
              <a:t>백엔드</a:t>
            </a:r>
            <a:r>
              <a:rPr lang="ko-KR" dirty="0">
                <a:latin typeface="맑은 고딕"/>
                <a:ea typeface="맑은 고딕"/>
                <a:cs typeface="+mn-ea"/>
              </a:rPr>
              <a:t> : 서버를 구성하며 서비스를 제공하기 위한 서버 쪽 프로그래밍(웹 서버 소프트웨어,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 </a:t>
            </a:r>
            <a:r>
              <a:rPr lang="ko-KR" dirty="0">
                <a:latin typeface="맑은 고딕"/>
                <a:ea typeface="맑은 고딕"/>
                <a:cs typeface="+mn-ea"/>
              </a:rPr>
              <a:t>웹 프레임워크, 데이터베이스)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영역</a:t>
            </a:r>
            <a:endParaRPr lang="ko-KR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1821989"/>
            <a:ext cx="6245475" cy="18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662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03. HTML </a:t>
            </a:r>
            <a:r>
              <a:rPr lang="ko-KR" altLang="en-US" sz="3600" b="1" dirty="0">
                <a:solidFill>
                  <a:schemeClr val="bg1"/>
                </a:solidFill>
              </a:rPr>
              <a:t>입력 방식</a:t>
            </a:r>
          </a:p>
        </p:txBody>
      </p:sp>
    </p:spTree>
    <p:extLst>
      <p:ext uri="{BB962C8B-B14F-4D97-AF65-F5344CB8AC3E}">
        <p14:creationId xmlns:p14="http://schemas.microsoft.com/office/powerpoint/2010/main" val="39645395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140968"/>
            <a:ext cx="6162972" cy="3024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사용자 입력을 위한 태그</a:t>
            </a:r>
          </a:p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&lt;input&gt; </a:t>
            </a:r>
            <a:r>
              <a:rPr lang="ko-KR" altLang="en-US" sz="2000" b="1" dirty="0">
                <a:latin typeface="+mj-ea"/>
                <a:ea typeface="+mj-ea"/>
              </a:rPr>
              <a:t>태그</a:t>
            </a:r>
          </a:p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다양한 입력 태그</a:t>
            </a:r>
          </a:p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&lt;table&gt; </a:t>
            </a:r>
            <a:r>
              <a:rPr lang="ko-KR" altLang="en-US" sz="2000" b="1" dirty="0">
                <a:latin typeface="+mj-ea"/>
                <a:ea typeface="+mj-ea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26458036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pPr>
              <a:lnSpc>
                <a:spcPct val="150000"/>
              </a:lnSpc>
              <a:buClr>
                <a:srgbClr val="E4341C"/>
              </a:buClr>
            </a:pPr>
            <a:r>
              <a:rPr lang="ko-KR" altLang="en-US" dirty="0"/>
              <a:t>사용자 입력에 따라 입력 양식을 선택할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Clr>
                <a:srgbClr val="E4341C"/>
              </a:buClr>
            </a:pPr>
            <a:r>
              <a:rPr lang="ko-KR" altLang="en-US" dirty="0"/>
              <a:t>데이터를 서버로 전달되는 과정을 익힌다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Clr>
                <a:srgbClr val="E4341C"/>
              </a:buClr>
            </a:pPr>
            <a:r>
              <a:rPr lang="ko-KR" altLang="en-US" dirty="0"/>
              <a:t>다양한 입력 태그를 비교하고</a:t>
            </a:r>
            <a:r>
              <a:rPr lang="en-US" altLang="ko-KR" dirty="0"/>
              <a:t>, </a:t>
            </a:r>
            <a:r>
              <a:rPr lang="ko-KR" altLang="en-US" dirty="0"/>
              <a:t>각각의 작성법을 이해한다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Clr>
                <a:srgbClr val="E4341C"/>
              </a:buClr>
            </a:pPr>
            <a:r>
              <a:rPr lang="en-US" altLang="ko-KR" dirty="0"/>
              <a:t>name, value </a:t>
            </a:r>
            <a:r>
              <a:rPr lang="ko-KR" altLang="en-US" dirty="0"/>
              <a:t>속성 값을 정의하는 방식을 이해한다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Clr>
                <a:srgbClr val="E4341C"/>
              </a:buClr>
            </a:pPr>
            <a:r>
              <a:rPr lang="ko-KR" altLang="en-US" dirty="0"/>
              <a:t>구성 요소 정렬을 위한 </a:t>
            </a:r>
            <a:r>
              <a:rPr lang="en-US" altLang="ko-KR" dirty="0"/>
              <a:t>&lt;table&gt; </a:t>
            </a:r>
            <a:r>
              <a:rPr lang="ko-KR" altLang="en-US" dirty="0"/>
              <a:t>태그를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4991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703962" cy="461665"/>
            <a:chOff x="467544" y="591071"/>
            <a:chExt cx="2703962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21675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사용자 입력을 위한 태그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835696" y="1134269"/>
          <a:ext cx="5591016" cy="4959024"/>
        </p:xfrm>
        <a:graphic>
          <a:graphicData uri="http://schemas.openxmlformats.org/drawingml/2006/table">
            <a:tbl>
              <a:tblPr/>
              <a:tblGrid>
                <a:gridCol w="919715">
                  <a:extLst>
                    <a:ext uri="{9D8B030D-6E8A-4147-A177-3AD203B41FA5}">
                      <a16:colId xmlns:a16="http://schemas.microsoft.com/office/drawing/2014/main" val="3573919558"/>
                    </a:ext>
                  </a:extLst>
                </a:gridCol>
                <a:gridCol w="1155713">
                  <a:extLst>
                    <a:ext uri="{9D8B030D-6E8A-4147-A177-3AD203B41FA5}">
                      <a16:colId xmlns:a16="http://schemas.microsoft.com/office/drawing/2014/main" val="158537476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988734481"/>
                    </a:ext>
                  </a:extLst>
                </a:gridCol>
                <a:gridCol w="2147436">
                  <a:extLst>
                    <a:ext uri="{9D8B030D-6E8A-4147-A177-3AD203B41FA5}">
                      <a16:colId xmlns:a16="http://schemas.microsoft.com/office/drawing/2014/main" val="3946606893"/>
                    </a:ext>
                  </a:extLst>
                </a:gridCol>
              </a:tblGrid>
              <a:tr h="30993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24957"/>
                  </a:ext>
                </a:extLst>
              </a:tr>
              <a:tr h="309939">
                <a:tc row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&lt;input&gt;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줄의 텍스트 입력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94716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줄의 암호화된 텍스트 입력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153984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주소 입력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96208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 입력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909056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 선택형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checkbox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 박스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57459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radio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라디오 버튼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960457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submit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데이터 전송 버튼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316019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reset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데이터 삭제 버튼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993407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range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지정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089838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 지정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92521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색깔 지정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776226"/>
                  </a:ext>
                </a:extLst>
              </a:tr>
              <a:tr h="309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hidden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없이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전송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01225"/>
                  </a:ext>
                </a:extLst>
              </a:tr>
              <a:tr h="30993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&lt;textarea&gt;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입력형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 줄의 텍스트 입력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816344"/>
                  </a:ext>
                </a:extLst>
              </a:tr>
              <a:tr h="30993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&lt;select&gt;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 선택형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 선택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455672"/>
                  </a:ext>
                </a:extLst>
              </a:tr>
              <a:tr h="30993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&lt;button&gt;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562" marR="87562" marT="37085" marB="370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46259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5D959F-FAFA-49A7-8C40-734E68A9B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54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 dirty="0">
                <a:solidFill>
                  <a:srgbClr val="0E55BE"/>
                </a:solidFill>
              </a:rPr>
              <a:t>3.2  Input </a:t>
            </a:r>
            <a:r>
              <a:rPr lang="ko-KR" altLang="en-US" sz="2000" b="1" dirty="0">
                <a:solidFill>
                  <a:srgbClr val="0E55BE"/>
                </a:solidFill>
              </a:rPr>
              <a:t>태그</a:t>
            </a:r>
            <a:endParaRPr lang="en-US" altLang="ko-KR" sz="2000" b="1" dirty="0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ko-KR" altLang="en-US" sz="1400" dirty="0">
                <a:solidFill>
                  <a:srgbClr val="0E55BE"/>
                </a:solidFill>
              </a:rPr>
              <a:t>텍스트 </a:t>
            </a:r>
            <a:r>
              <a:rPr lang="ko-KR" altLang="en-US" sz="1400" dirty="0" err="1">
                <a:solidFill>
                  <a:srgbClr val="0E55BE"/>
                </a:solidFill>
              </a:rPr>
              <a:t>입력형</a:t>
            </a:r>
            <a:r>
              <a:rPr lang="en-US" altLang="ko-KR" sz="1400" dirty="0">
                <a:solidFill>
                  <a:srgbClr val="0E55BE"/>
                </a:solidFill>
              </a:rPr>
              <a:t>, </a:t>
            </a:r>
            <a:r>
              <a:rPr lang="ko-KR" altLang="en-US" sz="1400" dirty="0">
                <a:solidFill>
                  <a:srgbClr val="0E55BE"/>
                </a:solidFill>
              </a:rPr>
              <a:t>옵션 </a:t>
            </a:r>
            <a:r>
              <a:rPr lang="ko-KR" altLang="en-US" sz="1400" dirty="0" err="1">
                <a:solidFill>
                  <a:srgbClr val="0E55BE"/>
                </a:solidFill>
              </a:rPr>
              <a:t>선택형</a:t>
            </a:r>
            <a:r>
              <a:rPr lang="en-US" altLang="ko-KR" sz="1400" dirty="0">
                <a:solidFill>
                  <a:srgbClr val="0E55BE"/>
                </a:solidFill>
              </a:rPr>
              <a:t>, </a:t>
            </a:r>
            <a:r>
              <a:rPr lang="ko-KR" altLang="en-US" sz="1400" dirty="0">
                <a:solidFill>
                  <a:srgbClr val="0E55BE"/>
                </a:solidFill>
              </a:rPr>
              <a:t>버튼형</a:t>
            </a:r>
            <a:r>
              <a:rPr lang="en-US" altLang="ko-KR" sz="1400" dirty="0">
                <a:solidFill>
                  <a:srgbClr val="0E55BE"/>
                </a:solidFill>
              </a:rPr>
              <a:t>, </a:t>
            </a:r>
            <a:r>
              <a:rPr lang="ko-KR" altLang="en-US" sz="1400" dirty="0">
                <a:solidFill>
                  <a:srgbClr val="0E55BE"/>
                </a:solidFill>
              </a:rPr>
              <a:t>기타 스타일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585658"/>
            <a:ext cx="9144000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endParaRPr lang="en-US" altLang="ko-KR" sz="1600" dirty="0">
              <a:solidFill>
                <a:srgbClr val="0E55BE"/>
              </a:solidFill>
            </a:endParaRPr>
          </a:p>
          <a:p>
            <a:pPr algn="ctr">
              <a:spcAft>
                <a:spcPts val="1000"/>
              </a:spcAft>
            </a:pP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861DE0-443B-F6D0-38B0-566640EE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568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자주 이용되는 속성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type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속성 값에 따라 입력 양식 결정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00790" y="2204864"/>
          <a:ext cx="6677773" cy="3112391"/>
        </p:xfrm>
        <a:graphic>
          <a:graphicData uri="http://schemas.openxmlformats.org/drawingml/2006/table">
            <a:tbl>
              <a:tblPr/>
              <a:tblGrid>
                <a:gridCol w="1093458">
                  <a:extLst>
                    <a:ext uri="{9D8B030D-6E8A-4147-A177-3AD203B41FA5}">
                      <a16:colId xmlns:a16="http://schemas.microsoft.com/office/drawing/2014/main" val="2850012607"/>
                    </a:ext>
                  </a:extLst>
                </a:gridCol>
                <a:gridCol w="3361214">
                  <a:extLst>
                    <a:ext uri="{9D8B030D-6E8A-4147-A177-3AD203B41FA5}">
                      <a16:colId xmlns:a16="http://schemas.microsoft.com/office/drawing/2014/main" val="1785893817"/>
                    </a:ext>
                  </a:extLst>
                </a:gridCol>
                <a:gridCol w="936853">
                  <a:extLst>
                    <a:ext uri="{9D8B030D-6E8A-4147-A177-3AD203B41FA5}">
                      <a16:colId xmlns:a16="http://schemas.microsoft.com/office/drawing/2014/main" val="2520231440"/>
                    </a:ext>
                  </a:extLst>
                </a:gridCol>
                <a:gridCol w="1286248">
                  <a:extLst>
                    <a:ext uri="{9D8B030D-6E8A-4147-A177-3AD203B41FA5}">
                      <a16:colId xmlns:a16="http://schemas.microsoft.com/office/drawing/2014/main" val="15043115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필수여부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가능한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05796"/>
                  </a:ext>
                </a:extLst>
              </a:tr>
              <a:tr h="3793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인터페이스 형식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670550"/>
                  </a:ext>
                </a:extLst>
              </a:tr>
              <a:tr h="3793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값을 서버 측에서 참조하기 위한 이름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683122"/>
                  </a:ext>
                </a:extLst>
              </a:tr>
              <a:tr h="3793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값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혹은 디폴트 값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054471"/>
                  </a:ext>
                </a:extLst>
              </a:tr>
              <a:tr h="3793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autofocus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포커스 자동 지정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16035"/>
                  </a:ext>
                </a:extLst>
              </a:tr>
              <a:tr h="3793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placeholder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값에 대한 설명문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877008"/>
                  </a:ext>
                </a:extLst>
              </a:tr>
              <a:tr h="3793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required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입력 여부 지정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08428"/>
                  </a:ext>
                </a:extLst>
              </a:tr>
              <a:tr h="3793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checked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옵션에 대한 디폴트 선택 여부 지정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83467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82F6CE-AFC9-94BE-FEE7-AA832350D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07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텍스트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입력형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text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한 줄의 텍스트를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입력받기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위한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Hello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프로젝트에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input1.html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추가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Hello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프로젝트의 </a:t>
            </a:r>
            <a:r>
              <a:rPr kumimoji="1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WebContent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폴더에서 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오른쪽 버튼 눌러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[New]-[HTML file]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선택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" name="_x246561744" descr="EMB000234f45b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09" y="2132856"/>
            <a:ext cx="390313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14980" y="2132856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E5D251-672E-4D17-269D-294867C68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565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056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input1.html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코드 작성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이클립스가 생성한 기본 코드에서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8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행에 아래 밑줄 친 부분 추가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259632" y="2204864"/>
          <a:ext cx="6696744" cy="3024336"/>
        </p:xfrm>
        <a:graphic>
          <a:graphicData uri="http://schemas.openxmlformats.org/drawingml/2006/table">
            <a:tbl>
              <a:tblPr/>
              <a:tblGrid>
                <a:gridCol w="438158">
                  <a:extLst>
                    <a:ext uri="{9D8B030D-6E8A-4147-A177-3AD203B41FA5}">
                      <a16:colId xmlns:a16="http://schemas.microsoft.com/office/drawing/2014/main" val="999582225"/>
                    </a:ext>
                  </a:extLst>
                </a:gridCol>
                <a:gridCol w="6258586">
                  <a:extLst>
                    <a:ext uri="{9D8B030D-6E8A-4147-A177-3AD203B41FA5}">
                      <a16:colId xmlns:a16="http://schemas.microsoft.com/office/drawing/2014/main" val="2290280629"/>
                    </a:ext>
                  </a:extLst>
                </a:gridCol>
              </a:tblGrid>
              <a:tr h="3024336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&lt;!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DOCTYPE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html&gt;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html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head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meta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charset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"ISO-8859-1"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title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Insert title here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title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head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body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sng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 </a:t>
                      </a:r>
                      <a:r>
                        <a:rPr lang="en-US" altLang="ko-KR" sz="1200" u="sng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altLang="ko-KR" sz="1200" u="sng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altLang="ko-KR" sz="1200" u="sng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200" u="sng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altLang="ko-KR" sz="1200" u="sng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altLang="ko-KR" sz="1200" u="sng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"text" </a:t>
                      </a:r>
                      <a:r>
                        <a:rPr lang="en-US" altLang="ko-KR" sz="1200" u="sng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altLang="ko-KR" sz="1200" u="sng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altLang="ko-KR" sz="1200" u="sng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"id" </a:t>
                      </a:r>
                      <a:r>
                        <a:rPr lang="en-US" altLang="ko-KR" sz="1200" u="sng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altLang="ko-KR" sz="1200" u="sng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altLang="ko-KR" sz="1200" u="sng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"kim@abc.com"</a:t>
                      </a:r>
                      <a:r>
                        <a:rPr lang="en-US" altLang="ko-KR" sz="1200" u="sng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u="sng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body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&lt;/html&gt;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8052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2D6EA-F3F4-BCED-2BDC-89887C0B3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223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056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input1.html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실행 결과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&lt;input type=“text”&gt;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에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대해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한 줄 텍스트를 입력 받기 위한 양식 출력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pic>
        <p:nvPicPr>
          <p:cNvPr id="4097" name="_x442250144" descr="EMB000234f45c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143" y="2492896"/>
            <a:ext cx="6423067" cy="187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8220D9-EF5E-F018-4164-9A50E17D0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763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텍스트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입력형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password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암호화된 한 줄의 텍스트를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입력받기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위한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330964"/>
          <a:ext cx="6768752" cy="665988"/>
        </p:xfrm>
        <a:graphic>
          <a:graphicData uri="http://schemas.openxmlformats.org/drawingml/2006/table">
            <a:tbl>
              <a:tblPr/>
              <a:tblGrid>
                <a:gridCol w="433447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5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66598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Password </a:t>
                      </a:r>
                      <a:r>
                        <a:rPr lang="en-US" sz="1200" u="none" kern="0" spc="-2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u="none" kern="0" spc="-2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u="none" kern="0" spc="-2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"password</a:t>
                      </a:r>
                      <a:r>
                        <a:rPr kumimoji="0" lang="en-US" altLang="ko-KR" sz="12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2A00FF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"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u="none" kern="0" spc="-2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</a:t>
                      </a:r>
                      <a:r>
                        <a:rPr lang="en-US" sz="1200" u="none" kern="0" spc="-20" dirty="0" err="1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ps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 </a:t>
                      </a:r>
                      <a:r>
                        <a:rPr lang="en-US" sz="1200" u="none" kern="0" spc="-2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"111"</a:t>
                      </a:r>
                      <a:r>
                        <a:rPr lang="en-US" sz="1200" u="none" kern="0" spc="-2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17182" y="2069354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6" name="_x442249824" descr="EMB000234f45c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78288"/>
            <a:ext cx="6439041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6CA2A8-AEA6-3497-EA32-08CCDE081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26F0-5390-4426-8D75-85F9BAF5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HTML/CSS/자바스크립트</a:t>
            </a:r>
            <a:endParaRPr lang="ko-KR" altLang="en-US" dirty="0">
              <a:effectLst>
                <a:glow>
                  <a:prstClr val="black"/>
                </a:glo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76344-84FC-4C4A-815E-A26FA1DD2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  <a:ea typeface="맑은 고딕"/>
                <a:cs typeface="+mn-ea"/>
              </a:rPr>
              <a:t>HTML(</a:t>
            </a:r>
            <a:r>
              <a:rPr lang="en-US" altLang="ko-KR" dirty="0" err="1">
                <a:latin typeface="맑은 고딕"/>
                <a:ea typeface="맑은 고딕"/>
                <a:cs typeface="+mn-ea"/>
              </a:rPr>
              <a:t>HyperText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Markup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Language)</a:t>
            </a:r>
            <a:endParaRPr lang="ko-KR" altLang="en-US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웹 문서의 구조를 정의하고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콘텐츠를</a:t>
            </a:r>
            <a:r>
              <a:rPr lang="ko-KR" dirty="0">
                <a:latin typeface="맑은 고딕"/>
                <a:ea typeface="맑은 고딕"/>
                <a:cs typeface="+mn-ea"/>
              </a:rPr>
              <a:t> 표현하는 기본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마크업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언어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웹을 통해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콘텐츠를</a:t>
            </a:r>
            <a:r>
              <a:rPr lang="ko-KR" dirty="0">
                <a:latin typeface="맑은 고딕"/>
                <a:ea typeface="맑은 고딕"/>
                <a:cs typeface="+mn-ea"/>
              </a:rPr>
              <a:t> 제공하려면 HTML을 사용해야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함 </a:t>
            </a: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  <a:cs typeface="+mn-ea"/>
            </a:endParaRPr>
          </a:p>
          <a:p>
            <a:pPr lvl="1" indent="185420"/>
            <a:r>
              <a:rPr lang="en-US" altLang="ko-KR" dirty="0">
                <a:latin typeface="맑은 고딕"/>
                <a:ea typeface="맑은 고딕"/>
                <a:cs typeface="+mn-ea"/>
              </a:rPr>
              <a:t>HTML</a:t>
            </a:r>
            <a:r>
              <a:rPr lang="ko-KR" dirty="0">
                <a:latin typeface="맑은 고딕"/>
                <a:ea typeface="맑은 고딕"/>
                <a:cs typeface="+mn-ea"/>
              </a:rPr>
              <a:t>은 태그라고 하는 간단한 표기법으로 표현하고자 하는 정보에 의미를 부여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78" y="3386271"/>
            <a:ext cx="3474045" cy="252421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7584" y="2498847"/>
            <a:ext cx="7560840" cy="714129"/>
          </a:xfrm>
          <a:prstGeom prst="round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&lt;h2&gt;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</a:rPr>
              <a:t>안녕하세요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?&lt;/h2&gt;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&lt;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</a:rPr>
              <a:t>img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</a:rPr>
              <a:t>src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="</a:t>
            </a:r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</a:rPr>
              <a:t>img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</a:rPr>
              <a:t>/hello.png"&gt;</a:t>
            </a:r>
            <a:endParaRPr lang="ko-KR" altLang="en-US" sz="1600" dirty="0">
              <a:solidFill>
                <a:schemeClr val="tx1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5039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텍스트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입력형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email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한 줄의 텍스트를 이메일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주소 형태로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입력받기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위한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&lt;form&gt;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태그와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&lt;input type=“submit”&gt;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 있어야 정상 동작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(4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장에서 설명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675802"/>
          <a:ext cx="6768752" cy="665988"/>
        </p:xfrm>
        <a:graphic>
          <a:graphicData uri="http://schemas.openxmlformats.org/drawingml/2006/table">
            <a:tbl>
              <a:tblPr/>
              <a:tblGrid>
                <a:gridCol w="433447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5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66598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 </a:t>
                      </a:r>
                      <a:r>
                        <a:rPr lang="en-US" sz="1200" u="none" kern="0" spc="-2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u="none" kern="0" spc="-2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u="none" kern="0" spc="-2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"email</a:t>
                      </a:r>
                      <a:r>
                        <a:rPr kumimoji="0" lang="en-US" altLang="ko-KR" sz="12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2A00FF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"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u="none" kern="0" spc="-2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"id" </a:t>
                      </a:r>
                      <a:r>
                        <a:rPr lang="en-US" sz="1200" u="none" kern="0" spc="-2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placeholder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"Insert an email address"</a:t>
                      </a:r>
                      <a:r>
                        <a:rPr lang="en-US" sz="1200" u="none" kern="0" spc="-2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917182" y="2414192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2" name="_x444313424" descr="EMB000234f45cf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3638328"/>
            <a:ext cx="6439041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7F0A8D-8AC7-4DED-B352-4C14897D7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326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텍스트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입력형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number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숫자를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입력받기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위한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가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제공되며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증감 버튼이 함께 표시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330964"/>
          <a:ext cx="6768752" cy="66598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66598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Age </a:t>
                      </a:r>
                      <a:r>
                        <a:rPr lang="en-US" sz="1200" u="none" kern="0" spc="-2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u="none" kern="0" spc="-2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u="none" kern="0" spc="-2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"number</a:t>
                      </a:r>
                      <a:r>
                        <a:rPr kumimoji="0" lang="en-US" altLang="ko-KR" sz="12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2A00FF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+mn-cs"/>
                        </a:rPr>
                        <a:t>"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u="none" kern="0" spc="-2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"age" </a:t>
                      </a:r>
                      <a:r>
                        <a:rPr lang="en-US" sz="1200" u="none" kern="0" spc="-2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u="none" kern="0" spc="-2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u="none" kern="0" spc="-2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"10"</a:t>
                      </a:r>
                      <a:r>
                        <a:rPr lang="en-US" altLang="ko-KR" sz="1200" u="none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200" u="none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min</a:t>
                      </a: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altLang="ko-KR" sz="1200" u="none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"1" </a:t>
                      </a:r>
                      <a:r>
                        <a:rPr lang="en-US" altLang="ko-KR" sz="1200" u="none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max</a:t>
                      </a: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altLang="ko-KR" sz="1200" u="none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"120" </a:t>
                      </a:r>
                      <a:r>
                        <a:rPr lang="en-US" altLang="ko-KR" sz="1200" u="none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step</a:t>
                      </a:r>
                      <a:r>
                        <a:rPr lang="en-US" altLang="ko-KR" sz="1200" u="none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altLang="ko-KR" sz="1200" u="none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"2"</a:t>
                      </a:r>
                      <a:r>
                        <a:rPr lang="en-US" sz="1200" u="none" kern="0" spc="-2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u="none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069354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4" name="_x444313584" descr="EMB000234f45c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3279547"/>
            <a:ext cx="6439041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D5307-8AE4-5C78-1D9E-0085F6EBE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072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옵션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선택형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checkbox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여러 옵션 중 </a:t>
            </a:r>
            <a:r>
              <a:rPr kumimoji="1" lang="en-US" altLang="ko-KR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</a:t>
            </a:r>
            <a:r>
              <a:rPr kumimoji="1" lang="ko-KR" alt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개 이상</a:t>
            </a:r>
            <a:r>
              <a:rPr kumimoji="1" lang="en-US" altLang="ko-KR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kumimoji="1" lang="ko-KR" alt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다중 선택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 가능한 체크 박스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name </a:t>
            </a:r>
            <a:r>
              <a:rPr kumimoji="1" lang="ko-KR" alt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속성 값을 동일하게 지정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하여 그룹 설정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538482"/>
          <a:ext cx="6768752" cy="102602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02602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"checkbox"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"apple"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Apple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"checkbox"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"banana"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checked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Banana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"checkbox"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"orange"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checked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Orange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276872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2" name="_x444313264" descr="EMB000234f45d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0" y="3852542"/>
            <a:ext cx="6439041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0EED58-0BC6-0F00-23CD-46C649537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0761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옵션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선택형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radio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여러 옵션 중 </a:t>
            </a:r>
            <a:r>
              <a:rPr kumimoji="1" lang="ko-KR" alt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단일 선택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 가능한 라디오 버튼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name </a:t>
            </a:r>
            <a:r>
              <a:rPr kumimoji="1" lang="ko-KR" alt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속성 값을 동일하게 지정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하여 그룹 설정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538482"/>
          <a:ext cx="6768752" cy="102602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02602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"radio"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"apple" </a:t>
                      </a:r>
                      <a:r>
                        <a:rPr lang="en-US" altLang="ko-KR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checked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Apple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</a:t>
                      </a:r>
                      <a:r>
                        <a:rPr lang="en-US" altLang="ko-KR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radio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"banana"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Banana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</a:t>
                      </a:r>
                      <a:r>
                        <a:rPr lang="en-US" altLang="ko-KR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radio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"orange"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Orange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276872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3" name="_x444313584" descr="EMB000234f45d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2" y="3852542"/>
            <a:ext cx="6433548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663A7A-C914-64A9-BBAA-C065274D5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914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버튼형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submit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사용자 입력 값을 서버로 전송하기 위한 버튼 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&lt;form&gt;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태그가 있어야 정상 동작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(4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장에서 설명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538482"/>
          <a:ext cx="6768752" cy="102602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02602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 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"email"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"id"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placeholder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"Insert an email address"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"submit"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276872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2" name="_x444312944" descr="EMB000234f45d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2" y="3852542"/>
            <a:ext cx="6433548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12C890-A811-A957-0F75-CC585C476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177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버튼형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reset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사용자 입력 값을 초기화하기 위한 버튼 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&lt;form&gt;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태그가 있어야 정상 동작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(4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장에서 설명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538482"/>
          <a:ext cx="6768752" cy="102602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02602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 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"email"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"id"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placeholder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"Insert an email address"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"reset"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276872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3" name="_x444313104" descr="EMB000234f45d0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2" y="3852542"/>
            <a:ext cx="6433548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B8BED1-AA1F-64DF-4338-3AF874591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3604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기타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UI: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range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특정 범위 값을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입력받기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위한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330964"/>
          <a:ext cx="6768752" cy="66598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66598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Number 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"range"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</a:t>
                      </a:r>
                      <a:r>
                        <a:rPr lang="en-US" sz="1200" kern="0" spc="0" dirty="0" err="1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num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"10"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min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"1"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max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"120"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step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"2"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069354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2" name="_x444313184" descr="EMB000234f45d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3279547"/>
            <a:ext cx="6433548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7D6A2B-192F-40DC-3FE7-64EEA68EE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279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기타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UI: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date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날짜를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입력받기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위한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(value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속성이 지정되지 않을 경우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현재 날짜가 디폴트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330964"/>
          <a:ext cx="6768752" cy="66598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66598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Birth 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"date"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"birth"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"2000-01-01"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069354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3313" name="_x444313504" descr="EMB000234f45d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6021"/>
            <a:ext cx="4852968" cy="280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1D4434-0D34-5B12-008A-BECB4D7BA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298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기타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UI: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color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색상을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16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진수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RGB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값의 형태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(#000000~#</a:t>
            </a:r>
            <a:r>
              <a:rPr kumimoji="1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ffffff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로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입력받기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위한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330964"/>
          <a:ext cx="6768752" cy="66598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66598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Background 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"color"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</a:t>
                      </a:r>
                      <a:r>
                        <a:rPr lang="en-US" sz="1200" kern="0" spc="0" dirty="0" err="1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bg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"#ff0000"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069354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2" name="_x444312944" descr="EMB000234f45d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3286020"/>
            <a:ext cx="5256585" cy="284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BE7F3-F270-3A74-F92D-F5AE597BC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31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기타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UI: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hidden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사용자의 개입 없이 미리 정의된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name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과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value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속성을 서버로 전달하기 위해 이용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별도의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는 제공되지 않음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618996"/>
          <a:ext cx="6768752" cy="66598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66598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"hidden"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"setting"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"true"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357386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224CAE-D2BD-CAAA-DA68-5258CF4CB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1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HTML/CSS/자바스크립트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CSS(Cascading Style Sheet) 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문서에 레이아웃과 디자인을 포함한 시각적 요소를 정의하기 위한 규격</a:t>
            </a:r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은 </a:t>
            </a:r>
            <a:r>
              <a:rPr lang="ko-KR" altLang="en-US" dirty="0" err="1"/>
              <a:t>콘텐츠의</a:t>
            </a:r>
            <a:r>
              <a:rPr lang="ko-KR" altLang="en-US" dirty="0"/>
              <a:t> 내용과 구조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  <a:r>
              <a:rPr lang="ko-KR" altLang="en-US" dirty="0"/>
              <a:t>를 정의하고 </a:t>
            </a:r>
            <a:br>
              <a:rPr lang="en-US" altLang="ko-KR" dirty="0"/>
            </a:br>
            <a:r>
              <a:rPr lang="en-US" altLang="ko-KR" dirty="0"/>
              <a:t>  CSS</a:t>
            </a:r>
            <a:r>
              <a:rPr lang="ko-KR" altLang="en-US" dirty="0"/>
              <a:t>에서 </a:t>
            </a:r>
            <a:r>
              <a:rPr lang="ko-KR" altLang="en-US" dirty="0" err="1"/>
              <a:t>콘텐츠의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정렬</a:t>
            </a:r>
            <a:r>
              <a:rPr lang="en-US" altLang="ko-KR" dirty="0"/>
              <a:t>, </a:t>
            </a:r>
            <a:r>
              <a:rPr lang="ko-KR" altLang="en-US" dirty="0"/>
              <a:t>글 자 크기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배경 색상 등을 정의함</a:t>
            </a:r>
            <a:endParaRPr lang="en-US" altLang="ko-KR" dirty="0"/>
          </a:p>
          <a:p>
            <a:pPr lvl="1"/>
            <a:r>
              <a:rPr lang="ko-KR" altLang="en-US" dirty="0"/>
              <a:t>디자인을 적용할 </a:t>
            </a:r>
            <a:r>
              <a:rPr lang="en-US" altLang="ko-KR" dirty="0"/>
              <a:t>HTML </a:t>
            </a:r>
            <a:r>
              <a:rPr lang="ko-KR" altLang="en-US" dirty="0"/>
              <a:t>요소를 </a:t>
            </a:r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  <a:r>
              <a:rPr lang="ko-KR" altLang="en-US" dirty="0"/>
              <a:t>로 지정하고 원하는 디자인 속성을 부여하는 형식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1812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 dirty="0">
                <a:solidFill>
                  <a:srgbClr val="0E55BE"/>
                </a:solidFill>
              </a:rPr>
              <a:t>3.3  </a:t>
            </a:r>
            <a:r>
              <a:rPr lang="ko-KR" altLang="en-US" sz="2000" b="1" dirty="0">
                <a:solidFill>
                  <a:srgbClr val="0E55BE"/>
                </a:solidFill>
              </a:rPr>
              <a:t>다양한 입력</a:t>
            </a:r>
            <a:r>
              <a:rPr lang="en-US" altLang="ko-KR" sz="2000" b="1" dirty="0">
                <a:solidFill>
                  <a:srgbClr val="0E55BE"/>
                </a:solidFill>
              </a:rPr>
              <a:t> </a:t>
            </a:r>
            <a:r>
              <a:rPr lang="ko-KR" altLang="en-US" sz="2000" b="1" dirty="0">
                <a:solidFill>
                  <a:srgbClr val="0E55BE"/>
                </a:solidFill>
              </a:rPr>
              <a:t>태그</a:t>
            </a:r>
            <a:endParaRPr lang="en-US" altLang="ko-KR" sz="2000" b="1" dirty="0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en-US" altLang="ko-KR" sz="1400" dirty="0" err="1">
                <a:solidFill>
                  <a:srgbClr val="0E55BE"/>
                </a:solidFill>
              </a:rPr>
              <a:t>Textarea</a:t>
            </a:r>
            <a:r>
              <a:rPr lang="en-US" altLang="ko-KR" sz="1400" dirty="0">
                <a:solidFill>
                  <a:srgbClr val="0E55BE"/>
                </a:solidFill>
              </a:rPr>
              <a:t>, Select, Button</a:t>
            </a:r>
            <a:endParaRPr lang="ko-KR" altLang="en-US" sz="1400" dirty="0">
              <a:solidFill>
                <a:srgbClr val="0E55B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85658"/>
            <a:ext cx="9144000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endParaRPr lang="en-US" altLang="ko-KR" sz="1600" dirty="0">
              <a:solidFill>
                <a:srgbClr val="0E55BE"/>
              </a:solidFill>
            </a:endParaRPr>
          </a:p>
          <a:p>
            <a:pPr algn="ctr">
              <a:spcAft>
                <a:spcPts val="1000"/>
              </a:spcAft>
            </a:pP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A796C2-3C4B-8910-8C80-3FAB181A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2778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02835" cy="461665"/>
            <a:chOff x="467544" y="591071"/>
            <a:chExt cx="2102835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입력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Textarea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태그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여러 줄의 텍스트를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입력받기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위한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rows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와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cols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속성 값을 이용해 크기 조정하며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&lt;input&gt;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과 달리 듀얼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태크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형식으로 정의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538482"/>
          <a:ext cx="6768752" cy="102602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02602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Comment 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textarea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"comment"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rows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"10"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cols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"50"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placeholder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"Add your comment"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&gt;&lt;/</a:t>
                      </a:r>
                      <a:r>
                        <a:rPr lang="en-US" sz="1200" kern="0" spc="0" dirty="0" err="1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textarea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276872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5361" name="_x444312704" descr="EMB000234f45d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2" y="3860824"/>
            <a:ext cx="5136978" cy="215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C8E21A-03B4-913C-D64A-F9A03D2CE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2958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태그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옵션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선택형이며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드롭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다운 리스트 형태의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내부에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&lt;option&gt;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태그를 이용하여 옵션 정의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538482"/>
          <a:ext cx="6768752" cy="1538590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538590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"apple"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Apple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"banana"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Banana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"orange"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Orange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&lt;/select&gt;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276872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7409" name="_x444313344" descr="EMB000234f45d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2" y="4296618"/>
            <a:ext cx="5908056" cy="17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2102835" cy="461665"/>
            <a:chOff x="467544" y="591071"/>
            <a:chExt cx="2102835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3925" y="681668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입력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B59248-B432-9F25-2A77-CCEC17832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613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태그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&lt;input type=“radio”&gt;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태그와 동일한 역할 수행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250450"/>
          <a:ext cx="6768752" cy="1538590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538590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"apple"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Apple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"banana"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Banana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"orange"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Orange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&lt;/select&gt;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1988840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259632" y="4365104"/>
          <a:ext cx="6768752" cy="115212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"radio"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"apple"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Apple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"radio"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"banana"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checked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Banana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input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type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"radio"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"orange"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Orange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 err="1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br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2" name="아래쪽 화살표 1"/>
          <p:cNvSpPr/>
          <p:nvPr/>
        </p:nvSpPr>
        <p:spPr>
          <a:xfrm>
            <a:off x="4391980" y="3897052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95536" y="332656"/>
            <a:ext cx="2102835" cy="461665"/>
            <a:chOff x="467544" y="591071"/>
            <a:chExt cx="2102835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입력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9C4B67-0951-60DA-C819-2E738227F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910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태그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&lt;select&gt;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태그에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multiple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속성을 추가하여 다중 선택이 가능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250450"/>
          <a:ext cx="6768752" cy="1538590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538590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multiple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"apple"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Apple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"banana"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Banana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"orange"</a:t>
                      </a:r>
                      <a:r>
                        <a:rPr lang="en-US" altLang="ko-KR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Orange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&lt;/select&gt;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1988840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2" name="_x444298144" descr="EMB000234f45d4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2" y="4008586"/>
            <a:ext cx="5908056" cy="17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2102835" cy="461665"/>
            <a:chOff x="467544" y="591071"/>
            <a:chExt cx="2102835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입력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373B93-EAFB-8F21-CD52-8F1F2EB26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626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태그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multiple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 추가될 경우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&lt;input type=“checkbox”&gt;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태그와 동일한 역할 수행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250450"/>
          <a:ext cx="6768752" cy="1538590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538590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name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"fruit"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multiple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"apple"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Apple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"banana"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Banana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6870" algn="l"/>
                        </a:tabLs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&lt;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 </a:t>
                      </a:r>
                      <a:r>
                        <a:rPr lang="en-US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value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=</a:t>
                      </a:r>
                      <a:r>
                        <a:rPr lang="en-US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"orange"</a:t>
                      </a:r>
                      <a:r>
                        <a:rPr lang="en-US" altLang="ko-KR" sz="1200" kern="0" spc="0" dirty="0">
                          <a:solidFill>
                            <a:srgbClr val="2A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7F00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selected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Orange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</a:t>
                      </a:r>
                      <a:r>
                        <a:rPr lang="en-US" sz="1200" kern="0" spc="0" dirty="0">
                          <a:solidFill>
                            <a:srgbClr val="3F7F7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option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&lt;/select&gt;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1988840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259632" y="4365104"/>
          <a:ext cx="6768752" cy="115212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905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                          ?</a:t>
                      </a:r>
                      <a:endParaRPr lang="en-US" sz="2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13" name="아래쪽 화살표 12"/>
          <p:cNvSpPr/>
          <p:nvPr/>
        </p:nvSpPr>
        <p:spPr>
          <a:xfrm>
            <a:off x="4391980" y="3897052"/>
            <a:ext cx="50405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95536" y="332656"/>
            <a:ext cx="2102835" cy="461665"/>
            <a:chOff x="467544" y="591071"/>
            <a:chExt cx="210283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3925" y="681668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입력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888239-AC65-0EC1-8AB3-1B3D69D00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8744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Button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태그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버튼 모양의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9632" y="2330964"/>
          <a:ext cx="6768752" cy="665988"/>
        </p:xfrm>
        <a:graphic>
          <a:graphicData uri="http://schemas.openxmlformats.org/drawingml/2006/table">
            <a:tbl>
              <a:tblPr/>
              <a:tblGrid>
                <a:gridCol w="433446">
                  <a:extLst>
                    <a:ext uri="{9D8B030D-6E8A-4147-A177-3AD203B41FA5}">
                      <a16:colId xmlns:a16="http://schemas.microsoft.com/office/drawing/2014/main" val="671477586"/>
                    </a:ext>
                  </a:extLst>
                </a:gridCol>
                <a:gridCol w="6335306">
                  <a:extLst>
                    <a:ext uri="{9D8B030D-6E8A-4147-A177-3AD203B41FA5}">
                      <a16:colId xmlns:a16="http://schemas.microsoft.com/office/drawing/2014/main" val="1917328868"/>
                    </a:ext>
                  </a:extLst>
                </a:gridCol>
              </a:tblGrid>
              <a:tr h="665988">
                <a:tc>
                  <a:txBody>
                    <a:bodyPr/>
                    <a:lstStyle/>
                    <a:p>
                      <a:pPr marL="1905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&lt;button&gt;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Write a comment</a:t>
                      </a:r>
                      <a:r>
                        <a:rPr lang="en-US" sz="1200" kern="0" spc="0" dirty="0">
                          <a:solidFill>
                            <a:srgbClr val="00808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&lt;/button&gt;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4744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17182" y="2069354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&lt;input1.html&gt;</a:t>
            </a:r>
            <a:endParaRPr lang="ko-KR" altLang="en-US" sz="1100" dirty="0"/>
          </a:p>
        </p:txBody>
      </p:sp>
      <p:pic>
        <p:nvPicPr>
          <p:cNvPr id="13" name="_x444299584" descr="EMB000234f45d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3279547"/>
            <a:ext cx="6433548" cy="19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5536" y="332656"/>
            <a:ext cx="2102835" cy="461665"/>
            <a:chOff x="467544" y="591071"/>
            <a:chExt cx="2102835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다양한 입력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9CC120-D16C-DD60-653B-1ACDE201D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55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HTML/CSS/자바스크립트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  <a:r>
              <a:rPr lang="en-US" altLang="ko-KR" dirty="0"/>
              <a:t>(JavaScript)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문서에서 동적으로 변하는 </a:t>
            </a:r>
            <a:r>
              <a:rPr lang="ko-KR" altLang="en-US" dirty="0" err="1"/>
              <a:t>콘텐츠를</a:t>
            </a:r>
            <a:r>
              <a:rPr lang="ko-KR" altLang="en-US" dirty="0"/>
              <a:t> 표현하기 위해 이벤트 처리를 하거나 서버와 연결하여 데이터를 가지고 오는 등의 역할을 하는 프로그램 언어 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문서에서 이벤트를 서버 연결 없이 동적으로 처리할 수 있는 기술임</a:t>
            </a:r>
          </a:p>
          <a:p>
            <a:pPr lvl="2"/>
            <a:r>
              <a:rPr lang="ko-KR" altLang="en-US" dirty="0"/>
              <a:t>즉 서버에 새로 접속하지 않고도 화면 정보가 변하는 기능을 함</a:t>
            </a:r>
            <a:endParaRPr lang="en-US" altLang="ko-KR" dirty="0"/>
          </a:p>
          <a:p>
            <a:pPr lvl="1"/>
            <a:r>
              <a:rPr lang="ko-KR" altLang="en-US" dirty="0"/>
              <a:t>대표적인 자바스크립트 라이브러리</a:t>
            </a:r>
            <a:r>
              <a:rPr lang="en-US" altLang="ko-KR" dirty="0"/>
              <a:t>(</a:t>
            </a:r>
            <a:r>
              <a:rPr lang="ko-KR" altLang="en-US" dirty="0"/>
              <a:t>프레임워크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앵귤러</a:t>
            </a:r>
            <a:r>
              <a:rPr lang="en-US" altLang="ko-KR" dirty="0"/>
              <a:t>(Angular.js), </a:t>
            </a:r>
            <a:r>
              <a:rPr lang="ko-KR" altLang="en-US" dirty="0" err="1"/>
              <a:t>뷰</a:t>
            </a:r>
            <a:r>
              <a:rPr lang="en-US" altLang="ko-KR" dirty="0"/>
              <a:t>(Vue.js), </a:t>
            </a:r>
            <a:r>
              <a:rPr lang="ko-KR" altLang="en-US" dirty="0" err="1"/>
              <a:t>리액트</a:t>
            </a:r>
            <a:r>
              <a:rPr lang="en-US" altLang="ko-KR" dirty="0"/>
              <a:t>(React.js) </a:t>
            </a:r>
            <a:r>
              <a:rPr lang="ko-KR" altLang="en-US" dirty="0"/>
              <a:t>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2" y="3429000"/>
            <a:ext cx="6245476" cy="31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630DE-9D1B-43A3-9767-25749CF0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백엔드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중심 개발과 </a:t>
            </a:r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프런트엔드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중심 개발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D7B6E-C839-4E8F-9E99-FC443E007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dirty="0" err="1">
                <a:latin typeface="맑은 고딕"/>
                <a:ea typeface="맑은 고딕"/>
                <a:cs typeface="+mn-ea"/>
              </a:rPr>
              <a:t>백엔드</a:t>
            </a:r>
            <a:r>
              <a:rPr lang="ko-KR" dirty="0">
                <a:latin typeface="맑은 고딕"/>
                <a:ea typeface="맑은 고딕"/>
                <a:cs typeface="+mn-ea"/>
              </a:rPr>
              <a:t> 중심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개발</a:t>
            </a:r>
            <a:endParaRPr lang="ko-KR" altLang="en-US" dirty="0">
              <a:cs typeface="+mn-ea"/>
            </a:endParaRPr>
          </a:p>
          <a:p>
            <a:pPr lvl="1" indent="185420"/>
            <a:r>
              <a:rPr lang="ko-KR">
                <a:latin typeface="맑은 고딕"/>
                <a:ea typeface="맑은 고딕"/>
                <a:cs typeface="+mn-ea"/>
              </a:rPr>
              <a:t>전통적인 웹 개발 모델이며, 서버에서 모든 것을 담당하는 </a:t>
            </a:r>
            <a:r>
              <a:rPr lang="ko-KR" altLang="en-US">
                <a:latin typeface="맑은 고딕"/>
                <a:ea typeface="맑은 고딕"/>
                <a:cs typeface="+mn-ea"/>
              </a:rPr>
              <a:t>방식임</a:t>
            </a:r>
            <a:r>
              <a:rPr lang="ko-KR">
                <a:latin typeface="맑은 고딕"/>
                <a:ea typeface="맑은 고딕"/>
                <a:cs typeface="+mn-ea"/>
              </a:rPr>
              <a:t> </a:t>
            </a:r>
            <a:endParaRPr lang="ko-KR" altLang="en-US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>
                <a:latin typeface="맑은 고딕"/>
                <a:ea typeface="맑은 고딕"/>
                <a:cs typeface="+mn-ea"/>
              </a:rPr>
              <a:t>특히 자바 </a:t>
            </a:r>
            <a:r>
              <a:rPr lang="ko-KR" err="1">
                <a:latin typeface="맑은 고딕"/>
                <a:ea typeface="맑은 고딕"/>
                <a:cs typeface="+mn-ea"/>
              </a:rPr>
              <a:t>서블릿</a:t>
            </a:r>
            <a:r>
              <a:rPr lang="ko-KR" dirty="0">
                <a:latin typeface="맑은 고딕"/>
                <a:ea typeface="맑은 고딕"/>
                <a:cs typeface="+mn-ea"/>
              </a:rPr>
              <a:t>/</a:t>
            </a:r>
            <a:r>
              <a:rPr lang="ko-KR" err="1">
                <a:latin typeface="맑은 고딕"/>
                <a:ea typeface="맑은 고딕"/>
                <a:cs typeface="+mn-ea"/>
              </a:rPr>
              <a:t>JSP는</a:t>
            </a:r>
            <a:r>
              <a:rPr lang="ko-KR">
                <a:latin typeface="맑은 고딕"/>
                <a:ea typeface="맑은 고딕"/>
                <a:cs typeface="+mn-ea"/>
              </a:rPr>
              <a:t> 가장 인기 있는 </a:t>
            </a:r>
            <a:r>
              <a:rPr lang="ko-KR" err="1">
                <a:latin typeface="맑은 고딕"/>
                <a:ea typeface="맑은 고딕"/>
                <a:cs typeface="+mn-ea"/>
              </a:rPr>
              <a:t>백엔드</a:t>
            </a:r>
            <a:r>
              <a:rPr lang="ko-KR">
                <a:latin typeface="맑은 고딕"/>
                <a:ea typeface="맑은 고딕"/>
                <a:cs typeface="+mn-ea"/>
              </a:rPr>
              <a:t> 개발 </a:t>
            </a:r>
            <a:r>
              <a:rPr lang="ko-KR" altLang="en-US">
                <a:latin typeface="맑은 고딕"/>
                <a:ea typeface="맑은 고딕"/>
                <a:cs typeface="+mn-ea"/>
              </a:rPr>
              <a:t>기술임 </a:t>
            </a:r>
          </a:p>
          <a:p>
            <a:pPr lvl="1" indent="185420"/>
            <a:endParaRPr lang="ko-KR" altLang="en-US">
              <a:latin typeface="맑은 고딕"/>
              <a:ea typeface="맑은 고딕"/>
              <a:cs typeface="+mn-ea"/>
            </a:endParaRPr>
          </a:p>
          <a:p>
            <a:pPr lvl="1" indent="185420"/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71" y="2220893"/>
            <a:ext cx="5998259" cy="25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00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630DE-9D1B-43A3-9767-25749CF0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백엔드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중심 개발과 </a:t>
            </a:r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프런트엔드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중심 개발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D7B6E-C839-4E8F-9E99-FC443E007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dirty="0" err="1">
                <a:latin typeface="Malgun Gothic"/>
                <a:ea typeface="Malgun Gothic"/>
                <a:cs typeface="+mn-ea"/>
              </a:rPr>
              <a:t>백엔드</a:t>
            </a:r>
            <a:r>
              <a:rPr lang="ko-KR" dirty="0">
                <a:latin typeface="Malgun Gothic"/>
                <a:ea typeface="Malgun Gothic"/>
                <a:cs typeface="+mn-ea"/>
              </a:rPr>
              <a:t> 중심 개발의 </a:t>
            </a:r>
            <a:r>
              <a:rPr lang="ko-KR" altLang="en-US" dirty="0">
                <a:latin typeface="Malgun Gothic"/>
                <a:ea typeface="Malgun Gothic"/>
                <a:cs typeface="+mn-ea"/>
              </a:rPr>
              <a:t>장점</a:t>
            </a:r>
            <a:endParaRPr lang="ko-KR" dirty="0">
              <a:cs typeface="+mn-ea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서비스 연동에 필요한 다양한 서버 환경에 대응할 수 있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음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endParaRPr lang="ko-KR" altLang="en-US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검색 엔진 최적화에 유리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기술이 안정적이고 검증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됨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  <a:cs typeface="+mn-ea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기존에 개발된 시스템이 많고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레거시</a:t>
            </a:r>
            <a:r>
              <a:rPr lang="ko-KR" dirty="0">
                <a:latin typeface="맑은 고딕"/>
                <a:ea typeface="맑은 고딕"/>
                <a:cs typeface="+mn-ea"/>
              </a:rPr>
              <a:t> 시스템은 오랫동안 유지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됨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1" indent="185420"/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r>
              <a:rPr lang="ko-KR" altLang="ko-KR" dirty="0" err="1">
                <a:cs typeface="+mn-ea"/>
              </a:rPr>
              <a:t>백엔드</a:t>
            </a:r>
            <a:r>
              <a:rPr lang="ko-KR" altLang="ko-KR" dirty="0">
                <a:cs typeface="+mn-ea"/>
              </a:rPr>
              <a:t> 중심 </a:t>
            </a:r>
            <a:r>
              <a:rPr lang="ko-KR" altLang="en-US" dirty="0">
                <a:cs typeface="+mn-ea"/>
              </a:rPr>
              <a:t>개발의 단점</a:t>
            </a:r>
          </a:p>
          <a:p>
            <a:pPr lvl="1" indent="185420"/>
            <a:r>
              <a:rPr lang="ko-KR" altLang="ko-KR" dirty="0" err="1">
                <a:latin typeface="Malgun Gothic"/>
                <a:ea typeface="Malgun Gothic"/>
                <a:cs typeface="+mn-ea"/>
              </a:rPr>
              <a:t>모바일</a:t>
            </a:r>
            <a:r>
              <a:rPr lang="ko-KR" altLang="ko-KR" dirty="0">
                <a:latin typeface="Malgun Gothic"/>
                <a:ea typeface="Malgun Gothic"/>
                <a:cs typeface="+mn-ea"/>
              </a:rPr>
              <a:t> 네트워크의 속도가 느리며 이용에 많은 비용을 지불해야 함 </a:t>
            </a:r>
            <a:endParaRPr lang="ko-KR" altLang="ko-KR" dirty="0">
              <a:cs typeface="+mn-ea"/>
            </a:endParaRPr>
          </a:p>
          <a:p>
            <a:pPr marL="355600" indent="185420">
              <a:lnSpc>
                <a:spcPct val="150000"/>
              </a:lnSpc>
              <a:buClr>
                <a:srgbClr val="E84E96"/>
              </a:buClr>
              <a:buSzTx/>
              <a:buChar char="§"/>
            </a:pPr>
            <a:r>
              <a:rPr lang="ko-KR" altLang="ko-KR" sz="1600" dirty="0">
                <a:cs typeface="+mn-ea"/>
              </a:rPr>
              <a:t>서버에 화면 갱신을 요청할 경우 모든 데이터가 다시 </a:t>
            </a:r>
            <a:r>
              <a:rPr lang="ko-KR" altLang="en-US" sz="1600" dirty="0" err="1">
                <a:cs typeface="+mn-ea"/>
              </a:rPr>
              <a:t>전송되어야하므로</a:t>
            </a:r>
            <a:r>
              <a:rPr lang="ko-KR" altLang="ko-KR" sz="1600" dirty="0">
                <a:cs typeface="+mn-ea"/>
              </a:rPr>
              <a:t> </a:t>
            </a:r>
            <a:r>
              <a:rPr lang="ko-KR" altLang="ko-KR" sz="1600" dirty="0" err="1">
                <a:cs typeface="+mn-ea"/>
              </a:rPr>
              <a:t>모바일</a:t>
            </a:r>
            <a:r>
              <a:rPr lang="ko-KR" altLang="ko-KR" sz="1600" dirty="0">
                <a:cs typeface="+mn-ea"/>
              </a:rPr>
              <a:t> 환경에는 부적합함</a:t>
            </a:r>
          </a:p>
          <a:p>
            <a:pPr lvl="1" indent="185420"/>
            <a:r>
              <a:rPr lang="en-US" altLang="ko-KR" dirty="0">
                <a:latin typeface="Malgun Gothic"/>
                <a:ea typeface="Malgun Gothic"/>
                <a:cs typeface="+mn-ea"/>
              </a:rPr>
              <a:t>REST</a:t>
            </a:r>
            <a:r>
              <a:rPr lang="ko-KR" altLang="ko-KR" dirty="0">
                <a:latin typeface="Malgun Gothic"/>
                <a:ea typeface="Malgun Gothic"/>
                <a:cs typeface="+mn-ea"/>
              </a:rPr>
              <a:t> </a:t>
            </a:r>
            <a:r>
              <a:rPr lang="en-US" altLang="ko-KR" dirty="0">
                <a:latin typeface="Malgun Gothic"/>
                <a:ea typeface="Malgun Gothic"/>
                <a:cs typeface="+mn-ea"/>
              </a:rPr>
              <a:t>API</a:t>
            </a:r>
            <a:r>
              <a:rPr lang="ko-KR" altLang="ko-KR" dirty="0">
                <a:latin typeface="Malgun Gothic"/>
                <a:ea typeface="Malgun Gothic"/>
                <a:cs typeface="+mn-ea"/>
              </a:rPr>
              <a:t>와 </a:t>
            </a:r>
            <a:r>
              <a:rPr lang="ko-KR" altLang="ko-KR" dirty="0" err="1">
                <a:latin typeface="Malgun Gothic"/>
                <a:ea typeface="Malgun Gothic"/>
                <a:cs typeface="+mn-ea"/>
              </a:rPr>
              <a:t>클라우드</a:t>
            </a:r>
            <a:r>
              <a:rPr lang="ko-KR" altLang="ko-KR" dirty="0">
                <a:latin typeface="Malgun Gothic"/>
                <a:ea typeface="Malgun Gothic"/>
                <a:cs typeface="+mn-ea"/>
              </a:rPr>
              <a:t> 인프라가 보편화되면서 기존의 대규모로 서버를 구축하는 </a:t>
            </a:r>
            <a:r>
              <a:rPr lang="ko-KR" altLang="ko-KR" dirty="0" err="1">
                <a:latin typeface="Malgun Gothic"/>
                <a:ea typeface="Malgun Gothic"/>
                <a:cs typeface="+mn-ea"/>
              </a:rPr>
              <a:t>모놀리식</a:t>
            </a:r>
            <a:r>
              <a:rPr lang="ko-KR" altLang="ko-KR" dirty="0">
                <a:latin typeface="Malgun Gothic"/>
                <a:ea typeface="Malgun Gothic"/>
                <a:cs typeface="+mn-ea"/>
              </a:rPr>
              <a:t> 아키텍처 방식보다는 소규모 서버를 연동하는 </a:t>
            </a:r>
            <a:r>
              <a:rPr lang="en-US" altLang="ko-KR" dirty="0">
                <a:latin typeface="Malgun Gothic"/>
                <a:ea typeface="Malgun Gothic"/>
                <a:cs typeface="+mn-ea"/>
              </a:rPr>
              <a:t>MSA</a:t>
            </a:r>
            <a:r>
              <a:rPr lang="ko-KR" altLang="ko-KR" dirty="0">
                <a:latin typeface="Malgun Gothic"/>
                <a:ea typeface="Malgun Gothic"/>
                <a:cs typeface="+mn-ea"/>
              </a:rPr>
              <a:t> 방식이 확산되고 있음</a:t>
            </a:r>
            <a:endParaRPr lang="ko-KR" altLang="ko-KR" dirty="0"/>
          </a:p>
          <a:p>
            <a:pPr lvl="1" indent="185420"/>
            <a:endParaRPr lang="ko-KR" dirty="0">
              <a:latin typeface="맑은 고딕"/>
              <a:ea typeface="맑은 고딕"/>
            </a:endParaRPr>
          </a:p>
          <a:p>
            <a:pPr lvl="1" indent="185420"/>
            <a:endParaRPr lang="ko-KR" altLang="en-US" dirty="0">
              <a:latin typeface="Malgun Gothic"/>
              <a:ea typeface="Malgun Gothic"/>
            </a:endParaRPr>
          </a:p>
          <a:p>
            <a:pPr lvl="1" indent="185420"/>
            <a:endParaRPr lang="ko-KR" altLang="en-US" dirty="0">
              <a:latin typeface="맑은 고딕"/>
              <a:ea typeface="맑은 고딕"/>
            </a:endParaRPr>
          </a:p>
          <a:p>
            <a:pPr lvl="1" indent="185420"/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18210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630DE-9D1B-43A3-9767-25749CF0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백엔드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중심 개발과 </a:t>
            </a:r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프런트엔드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중심 개발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D7B6E-C839-4E8F-9E99-FC443E007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dirty="0" err="1">
                <a:cs typeface="+mn-ea"/>
              </a:rPr>
              <a:t>프런트엔드</a:t>
            </a:r>
            <a:r>
              <a:rPr lang="ko-KR" dirty="0">
                <a:cs typeface="+mn-ea"/>
              </a:rPr>
              <a:t> 중심 개발 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클라이언트에서 HTML을 가지고 있거나 서버에서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HTML</a:t>
            </a:r>
            <a:r>
              <a:rPr lang="ko-KR" dirty="0">
                <a:latin typeface="맑은 고딕"/>
                <a:ea typeface="맑은 고딕"/>
                <a:cs typeface="+mn-ea"/>
              </a:rPr>
              <a:t>만 받아오고 서버로부터 화면 구성에 필요한 데이터만 자바스크립트로 받아와 데이터와 화면을 조합해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보여줌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이러한 방식을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CSR(Client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Side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Rendering)</a:t>
            </a:r>
            <a:r>
              <a:rPr lang="ko-KR" dirty="0">
                <a:latin typeface="맑은 고딕"/>
                <a:ea typeface="맑은 고딕"/>
                <a:cs typeface="+mn-ea"/>
              </a:rPr>
              <a:t>이라고도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  <a:endParaRPr lang="ko-KR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67" y="2592575"/>
            <a:ext cx="6404865" cy="213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630DE-9D1B-43A3-9767-25749CF0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백엔드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중심 개발과 </a:t>
            </a:r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프런트엔드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중심 개발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D7B6E-C839-4E8F-9E99-FC443E007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>
                <a:latin typeface="Malgun Gothic"/>
                <a:ea typeface="Malgun Gothic"/>
              </a:rPr>
              <a:t>프런트엔드</a:t>
            </a:r>
            <a:r>
              <a:rPr lang="ko-KR" altLang="ko-KR" dirty="0">
                <a:latin typeface="Malgun Gothic"/>
                <a:ea typeface="Malgun Gothic"/>
              </a:rPr>
              <a:t> 중심 개발의 장점 </a:t>
            </a:r>
            <a:endParaRPr lang="ko-KR" altLang="ko-KR" dirty="0">
              <a:cs typeface="+mn-ea"/>
            </a:endParaRPr>
          </a:p>
          <a:p>
            <a:pPr lvl="1" indent="185420"/>
            <a:r>
              <a:rPr lang="ko-KR" altLang="ko-KR" dirty="0">
                <a:cs typeface="+mn-ea"/>
              </a:rPr>
              <a:t>필요한 부분의 데이터만 갱신이 가능하기 때문에 서버로부터 매번 갱신된 전체 화면을 </a:t>
            </a:r>
            <a:r>
              <a:rPr lang="ko-KR" altLang="en-US" dirty="0">
                <a:cs typeface="+mn-ea"/>
              </a:rPr>
              <a:t>받아올 필요가</a:t>
            </a:r>
            <a:r>
              <a:rPr lang="ko-KR" altLang="ko-KR" dirty="0">
                <a:cs typeface="+mn-ea"/>
              </a:rPr>
              <a:t> 없</a:t>
            </a:r>
            <a:r>
              <a:rPr lang="ko-KR" altLang="en-US" dirty="0">
                <a:cs typeface="+mn-ea"/>
              </a:rPr>
              <a:t>음</a:t>
            </a:r>
            <a:endParaRPr lang="ko-KR" altLang="ko-KR" dirty="0"/>
          </a:p>
          <a:p>
            <a:pPr lvl="1" indent="185420"/>
            <a:r>
              <a:rPr lang="ko-KR" altLang="ko-KR" dirty="0">
                <a:cs typeface="+mn-ea"/>
              </a:rPr>
              <a:t>실시간 데이터 갱신이 자유</a:t>
            </a:r>
            <a:r>
              <a:rPr lang="ko-KR" altLang="en-US" dirty="0">
                <a:cs typeface="+mn-ea"/>
              </a:rPr>
              <a:t>로움</a:t>
            </a:r>
            <a:endParaRPr lang="ko-KR" altLang="ko-KR" dirty="0"/>
          </a:p>
          <a:p>
            <a:pPr lvl="1" indent="185420"/>
            <a:r>
              <a:rPr lang="en-US" altLang="ko-KR" dirty="0">
                <a:cs typeface="+mn-ea"/>
              </a:rPr>
              <a:t>SPA(Single</a:t>
            </a:r>
            <a:r>
              <a:rPr lang="ko-KR" altLang="ko-KR" dirty="0">
                <a:cs typeface="+mn-ea"/>
              </a:rPr>
              <a:t> Page App</a:t>
            </a:r>
            <a:r>
              <a:rPr lang="en-US" altLang="ko-KR" dirty="0">
                <a:cs typeface="+mn-ea"/>
              </a:rPr>
              <a:t>),</a:t>
            </a:r>
            <a:r>
              <a:rPr lang="ko-KR" altLang="ko-KR" dirty="0">
                <a:cs typeface="+mn-ea"/>
              </a:rPr>
              <a:t> </a:t>
            </a:r>
            <a:r>
              <a:rPr lang="en-US" altLang="ko-KR" dirty="0">
                <a:cs typeface="+mn-ea"/>
              </a:rPr>
              <a:t>PWA(Progressive</a:t>
            </a:r>
            <a:r>
              <a:rPr lang="ko-KR" altLang="ko-KR" dirty="0">
                <a:cs typeface="+mn-ea"/>
              </a:rPr>
              <a:t> Web App</a:t>
            </a:r>
            <a:r>
              <a:rPr lang="en-US" altLang="ko-KR" dirty="0">
                <a:cs typeface="+mn-ea"/>
              </a:rPr>
              <a:t>)</a:t>
            </a:r>
            <a:r>
              <a:rPr lang="ko-KR" altLang="ko-KR" dirty="0">
                <a:cs typeface="+mn-ea"/>
              </a:rPr>
              <a:t> 등의 구현에 적용할 수 있</a:t>
            </a:r>
            <a:r>
              <a:rPr lang="ko-KR" altLang="en-US" dirty="0">
                <a:cs typeface="+mn-ea"/>
              </a:rPr>
              <a:t>음</a:t>
            </a:r>
            <a:endParaRPr lang="ko-KR" altLang="ko-KR" dirty="0"/>
          </a:p>
          <a:p>
            <a:pPr lvl="1" indent="185420"/>
            <a:r>
              <a:rPr lang="ko-KR" altLang="ko-KR" dirty="0">
                <a:cs typeface="+mn-ea"/>
              </a:rPr>
              <a:t>React.js, Vue.js 등 다양한 라이브러리/프레임워크를 사용할 수 있</a:t>
            </a:r>
            <a:r>
              <a:rPr lang="ko-KR" altLang="en-US" dirty="0">
                <a:cs typeface="+mn-ea"/>
              </a:rPr>
              <a:t>음</a:t>
            </a:r>
            <a:endParaRPr lang="ko-KR" altLang="ko-KR" dirty="0"/>
          </a:p>
          <a:p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r>
              <a:rPr lang="ko-KR" dirty="0" err="1">
                <a:latin typeface="맑은 고딕"/>
                <a:ea typeface="맑은 고딕"/>
                <a:cs typeface="+mn-ea"/>
              </a:rPr>
              <a:t>프런트엔드</a:t>
            </a:r>
            <a:r>
              <a:rPr lang="ko-KR" dirty="0">
                <a:latin typeface="맑은 고딕"/>
                <a:ea typeface="맑은 고딕"/>
                <a:cs typeface="+mn-ea"/>
              </a:rPr>
              <a:t> 중심 개발의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단점</a:t>
            </a:r>
            <a:r>
              <a:rPr lang="ko-KR" dirty="0">
                <a:latin typeface="맑은 고딕"/>
                <a:ea typeface="맑은 고딕"/>
                <a:cs typeface="+mn-ea"/>
              </a:rPr>
              <a:t> </a:t>
            </a:r>
            <a:endParaRPr lang="ko-KR" dirty="0">
              <a:cs typeface="+mn-ea"/>
            </a:endParaRPr>
          </a:p>
          <a:p>
            <a:pPr lvl="1" indent="185420"/>
            <a:r>
              <a:rPr lang="ko-KR" dirty="0" err="1">
                <a:latin typeface="맑은 고딕"/>
                <a:ea typeface="맑은 고딕"/>
                <a:cs typeface="+mn-ea"/>
              </a:rPr>
              <a:t>프런트엔드</a:t>
            </a:r>
            <a:r>
              <a:rPr lang="ko-KR" dirty="0">
                <a:latin typeface="맑은 고딕"/>
                <a:ea typeface="맑은 고딕"/>
                <a:cs typeface="+mn-ea"/>
              </a:rPr>
              <a:t> 중심의 개발이라 하더라도 데이터 제공을 위한 서버는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필요함 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데이터 제공 서버는 주로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REST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API</a:t>
            </a:r>
            <a:r>
              <a:rPr lang="ko-KR" dirty="0">
                <a:latin typeface="맑은 고딕"/>
                <a:ea typeface="맑은 고딕"/>
                <a:cs typeface="+mn-ea"/>
              </a:rPr>
              <a:t>로 개발되기 때문에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백엔드</a:t>
            </a:r>
            <a:r>
              <a:rPr lang="ko-KR" dirty="0">
                <a:latin typeface="맑은 고딕"/>
                <a:ea typeface="맑은 고딕"/>
                <a:cs typeface="+mn-ea"/>
              </a:rPr>
              <a:t> 작업은 당연히 존재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프런트 엔드 중심 개발을 하더라도 콘텐츠가 검색 엔진에 노출될 수 있도록 검색 엔진 최적화를 위해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SSR(Server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Side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Rendering)</a:t>
            </a:r>
            <a:r>
              <a:rPr lang="ko-KR" dirty="0">
                <a:latin typeface="맑은 고딕"/>
                <a:ea typeface="맑은 고딕"/>
                <a:cs typeface="+mn-ea"/>
              </a:rPr>
              <a:t>을 접목하기도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  <a:endParaRPr lang="ko-KR" dirty="0">
              <a:latin typeface="맑은 고딕"/>
              <a:ea typeface="맑은 고딕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47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 dirty="0">
                <a:solidFill>
                  <a:srgbClr val="0E55BE"/>
                </a:solidFill>
              </a:rPr>
              <a:t>1.4 </a:t>
            </a:r>
            <a:r>
              <a:rPr lang="ko-KR" altLang="en-US" sz="2000" b="1" dirty="0">
                <a:solidFill>
                  <a:srgbClr val="0E55BE"/>
                </a:solidFill>
              </a:rPr>
              <a:t>웹 개발 트렌드</a:t>
            </a:r>
            <a:endParaRPr lang="ko-KR" altLang="en-US" sz="1400" dirty="0">
              <a:solidFill>
                <a:srgbClr val="0E55B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85658"/>
            <a:ext cx="9144000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endParaRPr lang="en-US" altLang="ko-KR" sz="1600" dirty="0">
              <a:solidFill>
                <a:srgbClr val="0E55BE"/>
              </a:solidFill>
            </a:endParaRPr>
          </a:p>
          <a:p>
            <a:pPr algn="ctr">
              <a:spcAft>
                <a:spcPts val="1000"/>
              </a:spcAft>
            </a:pP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758CA5-CC6D-5557-4905-B0355B16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141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C70A4-FB7A-4F8B-8BA6-23E79782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새로운 웹 개발 트렌드</a:t>
            </a:r>
            <a:endParaRPr lang="ko-KR" altLang="en-US" dirty="0">
              <a:effectLst>
                <a:glow>
                  <a:prstClr val="black"/>
                </a:glo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76753-819D-4E58-8792-7F56D52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>
                <a:latin typeface="맑은 고딕"/>
                <a:ea typeface="맑은 고딕"/>
              </a:rPr>
              <a:t>자바 언어의 대안 등장</a:t>
            </a: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indent="185420"/>
            <a:r>
              <a:rPr lang="ko-KR" altLang="en-US" dirty="0" err="1">
                <a:latin typeface="맑은 고딕"/>
                <a:ea typeface="맑은 고딕"/>
                <a:cs typeface="+mn-ea"/>
              </a:rPr>
              <a:t>오라클과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구글의</a:t>
            </a:r>
            <a:r>
              <a:rPr lang="ko-KR" dirty="0">
                <a:latin typeface="맑은 고딕"/>
                <a:ea typeface="맑은 고딕"/>
                <a:cs typeface="+mn-ea"/>
              </a:rPr>
              <a:t> 자바 라이선스 문제가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오라클의</a:t>
            </a:r>
            <a:r>
              <a:rPr lang="ko-KR" dirty="0">
                <a:latin typeface="맑은 고딕"/>
                <a:ea typeface="맑은 고딕"/>
                <a:cs typeface="+mn-ea"/>
              </a:rPr>
              <a:t> 승리로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끝남</a:t>
            </a:r>
            <a:endParaRPr lang="ko-KR" altLang="en-US" dirty="0">
              <a:latin typeface="맑은 고딕"/>
              <a:ea typeface="맑은 고딕"/>
            </a:endParaRPr>
          </a:p>
          <a:p>
            <a:pPr lvl="1" indent="185420"/>
            <a:r>
              <a:rPr lang="ko-KR" dirty="0" err="1">
                <a:latin typeface="맑은 고딕"/>
                <a:ea typeface="맑은 고딕"/>
                <a:cs typeface="+mn-ea"/>
              </a:rPr>
              <a:t>구글은</a:t>
            </a:r>
            <a:r>
              <a:rPr lang="ko-KR" dirty="0">
                <a:latin typeface="맑은 고딕"/>
                <a:ea typeface="맑은 고딕"/>
                <a:cs typeface="+mn-ea"/>
              </a:rPr>
              <a:t> 새로운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안드로이드</a:t>
            </a:r>
            <a:r>
              <a:rPr lang="ko-KR" dirty="0">
                <a:latin typeface="맑은 고딕"/>
                <a:ea typeface="맑은 고딕"/>
                <a:cs typeface="+mn-ea"/>
              </a:rPr>
              <a:t> 개발 언어로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젯브레인스에서</a:t>
            </a:r>
            <a:r>
              <a:rPr lang="ko-KR" dirty="0">
                <a:latin typeface="맑은 고딕"/>
                <a:ea typeface="맑은 고딕"/>
                <a:cs typeface="+mn-ea"/>
              </a:rPr>
              <a:t> 개발한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코틀린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</a:t>
            </a:r>
            <a:r>
              <a:rPr lang="ko-KR" dirty="0">
                <a:latin typeface="맑은 고딕"/>
                <a:ea typeface="맑은 고딕"/>
                <a:cs typeface="+mn-ea"/>
              </a:rPr>
              <a:t>Kotlin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)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언어를 추가하면서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안드로이드</a:t>
            </a:r>
            <a:r>
              <a:rPr lang="ko-KR" dirty="0">
                <a:latin typeface="맑은 고딕"/>
                <a:ea typeface="맑은 고딕"/>
                <a:cs typeface="+mn-ea"/>
              </a:rPr>
              <a:t> 개발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트렌드는</a:t>
            </a:r>
            <a:r>
              <a:rPr lang="ko-KR" dirty="0">
                <a:latin typeface="맑은 고딕"/>
                <a:ea typeface="맑은 고딕"/>
                <a:cs typeface="+mn-ea"/>
              </a:rPr>
              <a:t> 점점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코틀린</a:t>
            </a:r>
            <a:r>
              <a:rPr lang="ko-KR" dirty="0">
                <a:latin typeface="맑은 고딕"/>
                <a:ea typeface="맑은 고딕"/>
                <a:cs typeface="+mn-ea"/>
              </a:rPr>
              <a:t> 쪽으로 이전하고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있음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ko-KR" dirty="0" err="1">
                <a:latin typeface="맑은 고딕"/>
                <a:ea typeface="맑은 고딕"/>
                <a:cs typeface="+mn-ea"/>
              </a:rPr>
              <a:t>코틀린은</a:t>
            </a:r>
            <a:r>
              <a:rPr lang="ko-KR" dirty="0">
                <a:latin typeface="맑은 고딕"/>
                <a:ea typeface="맑은 고딕"/>
                <a:cs typeface="+mn-ea"/>
              </a:rPr>
              <a:t> 최신 프로그래밍 언어의 특징을 모두 가지는 모던 프로그래밍 언어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</a:t>
            </a:r>
            <a:r>
              <a:rPr lang="ko-KR" dirty="0">
                <a:latin typeface="맑은 고딕"/>
                <a:ea typeface="맑은 고딕"/>
                <a:cs typeface="+mn-ea"/>
              </a:rPr>
              <a:t>Modern Programming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Language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)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임</a:t>
            </a:r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0056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140968"/>
            <a:ext cx="6162972" cy="3024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웹과 인터넷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웹의 동작 원리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동적 웹 프로그래밍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JSP </a:t>
            </a:r>
            <a:r>
              <a:rPr lang="ko-KR" altLang="en-US" sz="2000" b="1" dirty="0">
                <a:latin typeface="+mj-ea"/>
                <a:ea typeface="+mj-ea"/>
              </a:rPr>
              <a:t>처리 과정</a:t>
            </a:r>
          </a:p>
        </p:txBody>
      </p:sp>
    </p:spTree>
    <p:extLst>
      <p:ext uri="{BB962C8B-B14F-4D97-AF65-F5344CB8AC3E}">
        <p14:creationId xmlns:p14="http://schemas.microsoft.com/office/powerpoint/2010/main" val="232076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C70A4-FB7A-4F8B-8BA6-23E79782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새로운 웹 개발 트렌드</a:t>
            </a:r>
            <a:endParaRPr lang="ko-KR" altLang="en-US" dirty="0">
              <a:effectLst>
                <a:glow>
                  <a:prstClr val="black"/>
                </a:glo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76753-819D-4E58-8792-7F56D52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>
                <a:latin typeface="맑은 고딕"/>
                <a:ea typeface="맑은 고딕"/>
                <a:cs typeface="+mn-ea"/>
              </a:rPr>
              <a:t>백엔드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개발 및 운영 환경의 변화</a:t>
            </a:r>
            <a:endParaRPr lang="ko-KR" dirty="0"/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스프링 프레임워크가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등장하게 됨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클라우드 기반의 서버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운영이</a:t>
            </a:r>
            <a:r>
              <a:rPr lang="ko-KR" dirty="0">
                <a:latin typeface="맑은 고딕"/>
                <a:ea typeface="맑은 고딕"/>
                <a:cs typeface="+mn-ea"/>
              </a:rPr>
              <a:t> 보편화되면서 전통적인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모놀리식</a:t>
            </a:r>
            <a:r>
              <a:rPr lang="ko-KR" dirty="0">
                <a:latin typeface="맑은 고딕"/>
                <a:ea typeface="맑은 고딕"/>
                <a:cs typeface="+mn-ea"/>
              </a:rPr>
              <a:t> 아키텍처 중심의 서버 운영 전략이 소규모 분산 서비스 운영 방식인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MSA로</a:t>
            </a:r>
            <a:r>
              <a:rPr lang="ko-KR" dirty="0">
                <a:latin typeface="맑은 고딕"/>
                <a:ea typeface="맑은 고딕"/>
                <a:cs typeface="+mn-ea"/>
              </a:rPr>
              <a:t> 전환되기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시작함 </a:t>
            </a:r>
          </a:p>
          <a:p>
            <a:pPr lvl="1" indent="185420"/>
            <a:r>
              <a:rPr lang="ko-KR" dirty="0" err="1">
                <a:latin typeface="맑은 고딕"/>
                <a:ea typeface="맑은 고딕"/>
                <a:cs typeface="+mn-ea"/>
              </a:rPr>
              <a:t>프런트엔드</a:t>
            </a:r>
            <a:r>
              <a:rPr lang="ko-KR" dirty="0">
                <a:latin typeface="맑은 고딕"/>
                <a:ea typeface="맑은 고딕"/>
                <a:cs typeface="+mn-ea"/>
              </a:rPr>
              <a:t> 중심의 개발이 가속화되면서 서버 프로그램이 보다 간결한 형태로 전환되고 Node.js,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파이썬을</a:t>
            </a:r>
            <a:r>
              <a:rPr lang="ko-KR" dirty="0">
                <a:latin typeface="맑은 고딕"/>
                <a:ea typeface="맑은 고딕"/>
                <a:cs typeface="+mn-ea"/>
              </a:rPr>
              <a:t> 이용한 서버 프로그램 개발이 늘어나고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있음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특히 REST API 형태의 개발이 주를 이루게 되면서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백엔드에서</a:t>
            </a:r>
            <a:r>
              <a:rPr lang="ko-KR" dirty="0">
                <a:latin typeface="맑은 고딕"/>
                <a:ea typeface="맑은 고딕"/>
                <a:cs typeface="+mn-ea"/>
              </a:rPr>
              <a:t> 화면을 다루어야 하는 경우는 점점 줄어들고 있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음 </a:t>
            </a:r>
          </a:p>
          <a:p>
            <a:pPr lvl="1" indent="185420"/>
            <a:r>
              <a:rPr lang="ko-KR" dirty="0" err="1">
                <a:latin typeface="맑은 고딕"/>
                <a:ea typeface="맑은 고딕"/>
                <a:cs typeface="+mn-ea"/>
              </a:rPr>
              <a:t>구글의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파이어베이스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</a:t>
            </a:r>
            <a:r>
              <a:rPr lang="ko-KR" dirty="0">
                <a:latin typeface="맑은 고딕"/>
                <a:ea typeface="맑은 고딕"/>
                <a:cs typeface="+mn-ea"/>
              </a:rPr>
              <a:t>Firebase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)</a:t>
            </a:r>
            <a:r>
              <a:rPr lang="ko-KR" dirty="0">
                <a:latin typeface="맑은 고딕"/>
                <a:ea typeface="맑은 고딕"/>
                <a:cs typeface="+mn-ea"/>
              </a:rPr>
              <a:t>를 비롯한 클라우드 기반의 서비스 인프라가 보편화되어 필요한 데이터를 REST API 형태로 손쉽게 제공받을 수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있는</a:t>
            </a:r>
            <a:r>
              <a:rPr lang="ko-KR" dirty="0">
                <a:latin typeface="맑은 고딕"/>
                <a:ea typeface="맑은 고딕"/>
                <a:cs typeface="+mn-ea"/>
              </a:rPr>
              <a:t> 서버리스 환경도 보편화되고 있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음</a:t>
            </a:r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5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C70A4-FB7A-4F8B-8BA6-23E79782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새로운 웹 개발 트렌드</a:t>
            </a:r>
            <a:endParaRPr lang="ko-KR" altLang="en-US" dirty="0">
              <a:effectLst>
                <a:glow>
                  <a:prstClr val="black"/>
                </a:glo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76753-819D-4E58-8792-7F56D52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dirty="0" err="1">
                <a:latin typeface="맑은 고딕"/>
                <a:ea typeface="맑은 고딕"/>
                <a:cs typeface="+mn-ea"/>
              </a:rPr>
              <a:t>프런트엔드</a:t>
            </a:r>
            <a:r>
              <a:rPr lang="ko-KR" dirty="0">
                <a:latin typeface="맑은 고딕"/>
                <a:ea typeface="맑은 고딕"/>
                <a:cs typeface="+mn-ea"/>
              </a:rPr>
              <a:t> 중심 개발로의 이동</a:t>
            </a:r>
          </a:p>
          <a:p>
            <a:pPr lvl="1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웹에서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모바일로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이동하면서 </a:t>
            </a:r>
            <a:r>
              <a:rPr lang="ko-KR" dirty="0">
                <a:latin typeface="맑은 고딕"/>
                <a:ea typeface="맑은 고딕"/>
                <a:cs typeface="+mn-ea"/>
              </a:rPr>
              <a:t>데이터를 서버에서 조합</a:t>
            </a:r>
            <a:r>
              <a:rPr lang="en-US" dirty="0">
                <a:cs typeface="+mn-ea"/>
              </a:rPr>
              <a:t>(</a:t>
            </a:r>
            <a:r>
              <a:rPr lang="ko-KR" dirty="0">
                <a:latin typeface="맑은 고딕"/>
                <a:ea typeface="맑은 고딕"/>
                <a:cs typeface="+mn-ea"/>
              </a:rPr>
              <a:t>바인딩</a:t>
            </a:r>
            <a:r>
              <a:rPr lang="en-US" dirty="0">
                <a:cs typeface="+mn-ea"/>
              </a:rPr>
              <a:t>Binding)</a:t>
            </a:r>
            <a:r>
              <a:rPr lang="ko-KR" dirty="0">
                <a:latin typeface="맑은 고딕"/>
                <a:ea typeface="맑은 고딕"/>
                <a:cs typeface="+mn-ea"/>
              </a:rPr>
              <a:t>한 다음 화면을 구성</a:t>
            </a:r>
            <a:r>
              <a:rPr lang="en-US" dirty="0">
                <a:cs typeface="+mn-ea"/>
              </a:rPr>
              <a:t>(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렌더링</a:t>
            </a:r>
            <a:r>
              <a:rPr lang="en-US" dirty="0">
                <a:cs typeface="+mn-ea"/>
              </a:rPr>
              <a:t>Rendering)</a:t>
            </a:r>
            <a:r>
              <a:rPr lang="ko-KR" dirty="0">
                <a:latin typeface="맑은 고딕"/>
                <a:ea typeface="맑은 고딕"/>
                <a:cs typeface="+mn-ea"/>
              </a:rPr>
              <a:t>하는 서버 사이드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렌더링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(SSR)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은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방식에서 </a:t>
            </a:r>
            <a:r>
              <a:rPr lang="ko-KR" dirty="0">
                <a:latin typeface="맑은 고딕"/>
                <a:ea typeface="맑은 고딕"/>
                <a:cs typeface="+mn-ea"/>
              </a:rPr>
              <a:t>여러 문제가 부각되기 시작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</a:p>
          <a:p>
            <a:pPr lvl="2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예시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1)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모바일에서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인터넷을 사용하려면</a:t>
            </a:r>
            <a:r>
              <a:rPr lang="ko-KR" dirty="0">
                <a:latin typeface="맑은 고딕"/>
                <a:ea typeface="맑은 고딕"/>
                <a:cs typeface="+mn-ea"/>
              </a:rPr>
              <a:t> 데이터 요금을 부담해야 하고 유선에 비해 상대적으로 속도도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느림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예시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2)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인터넷</a:t>
            </a:r>
            <a:r>
              <a:rPr lang="ko-KR" dirty="0">
                <a:latin typeface="맑은 고딕"/>
                <a:ea typeface="맑은 고딕"/>
                <a:cs typeface="+mn-ea"/>
              </a:rPr>
              <a:t> 접속이 항상 보장되지 않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으며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,</a:t>
            </a:r>
            <a:r>
              <a:rPr lang="ko-KR" dirty="0">
                <a:latin typeface="맑은 고딕"/>
                <a:ea typeface="맑은 고딕"/>
                <a:cs typeface="+mn-ea"/>
              </a:rPr>
              <a:t> 실시간으로 데이터 갱신은 필요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이러한 새로운 요구는 서버로부터 데이터만 수신하고 클라이언트</a:t>
            </a:r>
            <a:r>
              <a:rPr lang="en-US" dirty="0">
                <a:cs typeface="+mn-ea"/>
              </a:rPr>
              <a:t>(</a:t>
            </a:r>
            <a:r>
              <a:rPr lang="ko-KR" dirty="0">
                <a:latin typeface="맑은 고딕"/>
                <a:ea typeface="맑은 고딕"/>
                <a:cs typeface="+mn-ea"/>
              </a:rPr>
              <a:t>웹 브라우저</a:t>
            </a:r>
            <a:r>
              <a:rPr lang="en-US" dirty="0">
                <a:cs typeface="+mn-ea"/>
              </a:rPr>
              <a:t>)</a:t>
            </a:r>
            <a:r>
              <a:rPr lang="ko-KR" dirty="0">
                <a:latin typeface="맑은 고딕"/>
                <a:ea typeface="맑은 고딕"/>
                <a:cs typeface="+mn-ea"/>
              </a:rPr>
              <a:t>에서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데이터를 조합한</a:t>
            </a:r>
            <a:r>
              <a:rPr lang="ko-KR" dirty="0">
                <a:latin typeface="맑은 고딕"/>
                <a:ea typeface="맑은 고딕"/>
                <a:cs typeface="+mn-ea"/>
              </a:rPr>
              <a:t> 다음 화면을 구성하는 클라이언트 사이드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렌더링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</a:t>
            </a:r>
            <a:r>
              <a:rPr lang="en-US" dirty="0">
                <a:cs typeface="+mn-ea"/>
              </a:rPr>
              <a:t>CSR)</a:t>
            </a:r>
            <a:r>
              <a:rPr lang="ko-KR" dirty="0">
                <a:latin typeface="맑은 고딕"/>
                <a:ea typeface="맑은 고딕"/>
                <a:cs typeface="+mn-ea"/>
              </a:rPr>
              <a:t> 방식으로 개발을 전환하게 되는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계기가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3359164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C70A4-FB7A-4F8B-8BA6-23E79782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새로운 웹 개발 트렌드</a:t>
            </a:r>
            <a:endParaRPr lang="ko-KR" altLang="en-US" dirty="0">
              <a:effectLst>
                <a:glow>
                  <a:prstClr val="black"/>
                </a:glo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76753-819D-4E58-8792-7F56D52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dirty="0">
                <a:latin typeface="맑은 고딕"/>
                <a:ea typeface="맑은 고딕"/>
                <a:cs typeface="+mn-ea"/>
              </a:rPr>
              <a:t>스프링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프레임워크</a:t>
            </a:r>
            <a:endParaRPr lang="en-US" dirty="0"/>
          </a:p>
          <a:p>
            <a:pPr lvl="1"/>
            <a:r>
              <a:rPr lang="ko-KR" dirty="0">
                <a:latin typeface="맑은 고딕"/>
                <a:ea typeface="맑은 고딕"/>
                <a:cs typeface="+mn-ea"/>
              </a:rPr>
              <a:t>스프링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프레임워크(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Spring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dirty="0">
                <a:cs typeface="+mn-ea"/>
              </a:rPr>
              <a:t>Framework</a:t>
            </a:r>
            <a:r>
              <a:rPr lang="ko-KR" dirty="0">
                <a:latin typeface="맑은 고딕"/>
                <a:ea typeface="맑은 고딕"/>
                <a:cs typeface="+mn-ea"/>
              </a:rPr>
              <a:t>, 이하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스프링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)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는</a:t>
            </a:r>
            <a:r>
              <a:rPr lang="ko-KR" dirty="0">
                <a:latin typeface="맑은 고딕"/>
                <a:ea typeface="맑은 고딕"/>
                <a:cs typeface="+mn-ea"/>
              </a:rPr>
              <a:t> 상용화할 수 있는 수준의 대규모 서비스를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누구라도</a:t>
            </a:r>
            <a:r>
              <a:rPr lang="ko-KR" dirty="0">
                <a:latin typeface="맑은 고딕"/>
                <a:ea typeface="맑은 고딕"/>
                <a:cs typeface="+mn-ea"/>
              </a:rPr>
              <a:t> 쉽게 개발할 수 있도록 해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줌</a:t>
            </a:r>
          </a:p>
          <a:p>
            <a:pPr lvl="1"/>
            <a:r>
              <a:rPr lang="ko-KR" dirty="0">
                <a:latin typeface="맑은 고딕"/>
                <a:ea typeface="맑은 고딕"/>
                <a:cs typeface="+mn-ea"/>
              </a:rPr>
              <a:t>자바 기반의 대표적인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백엔드</a:t>
            </a:r>
            <a:r>
              <a:rPr lang="ko-KR" dirty="0">
                <a:latin typeface="맑은 고딕"/>
                <a:ea typeface="맑은 고딕"/>
                <a:cs typeface="+mn-ea"/>
              </a:rPr>
              <a:t> 개발 프레임워크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로</a:t>
            </a:r>
            <a:r>
              <a:rPr lang="ko-KR" dirty="0">
                <a:latin typeface="맑은 고딕"/>
                <a:ea typeface="맑은 고딕"/>
                <a:cs typeface="+mn-ea"/>
              </a:rPr>
              <a:t> 국내에서는 절대적인 위치에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있음</a:t>
            </a:r>
          </a:p>
          <a:p>
            <a:pPr lvl="1"/>
            <a:r>
              <a:rPr lang="ko-KR" dirty="0">
                <a:latin typeface="맑은 고딕"/>
                <a:ea typeface="맑은 고딕"/>
                <a:cs typeface="+mn-ea"/>
              </a:rPr>
              <a:t>전자정부 프레임워크 역시 스프링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기반임</a:t>
            </a:r>
          </a:p>
          <a:p>
            <a:pPr lvl="1"/>
            <a:r>
              <a:rPr lang="ko-KR" altLang="en-US" dirty="0">
                <a:latin typeface="맑은 고딕"/>
                <a:ea typeface="맑은 고딕"/>
                <a:cs typeface="+mn-ea"/>
              </a:rPr>
              <a:t>스프링을 쉽게 사용할 수 있게 하는 스프링 부트(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Spring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Boot)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의 경우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JSP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사용에 제약이 있음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461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02. </a:t>
            </a:r>
            <a:r>
              <a:rPr lang="ko-KR" altLang="en-US" sz="3600" b="1" dirty="0">
                <a:solidFill>
                  <a:schemeClr val="bg1"/>
                </a:solidFill>
              </a:rPr>
              <a:t>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2369435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140968"/>
            <a:ext cx="6162972" cy="3024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개발 환경의 개요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톰캣</a:t>
            </a:r>
            <a:r>
              <a:rPr lang="ko-KR" altLang="en-US" sz="2000" b="1" dirty="0">
                <a:latin typeface="+mj-ea"/>
                <a:ea typeface="+mj-ea"/>
              </a:rPr>
              <a:t> 설치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이클립스</a:t>
            </a:r>
            <a:r>
              <a:rPr lang="ko-KR" altLang="en-US" sz="2000" b="1" dirty="0">
                <a:latin typeface="+mj-ea"/>
                <a:ea typeface="+mj-ea"/>
              </a:rPr>
              <a:t> 설치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Clr>
                <a:srgbClr val="E4341C"/>
              </a:buClr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Hello </a:t>
            </a:r>
            <a:r>
              <a:rPr lang="ko-KR" altLang="en-US" sz="2000" b="1" dirty="0">
                <a:latin typeface="+mj-ea"/>
                <a:ea typeface="+mj-ea"/>
              </a:rPr>
              <a:t>프로젝트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5735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pPr>
              <a:lnSpc>
                <a:spcPct val="150000"/>
              </a:lnSpc>
              <a:buClr>
                <a:srgbClr val="E4341C"/>
              </a:buClr>
            </a:pPr>
            <a:r>
              <a:rPr lang="ko-KR" altLang="en-US" dirty="0"/>
              <a:t>웹에서 구동하는 응용 프로그램을 만들기 위한 실습환경을 구축한다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Clr>
                <a:srgbClr val="E4341C"/>
              </a:buClr>
            </a:pPr>
            <a:r>
              <a:rPr lang="ko-KR" altLang="en-US" dirty="0"/>
              <a:t>테스트 프로젝트 생성을 통해 설치 및 연동이 제대로 수행되는지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373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02835" cy="461665"/>
            <a:chOff x="467544" y="591071"/>
            <a:chExt cx="2102835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566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 환경의 개요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1056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이 장에서 기본적인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JSP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프로그램 구동에 필요한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SW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설치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데이터베이스 관련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SW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는 향후 설치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571" y="2276873"/>
          <a:ext cx="7037813" cy="3312367"/>
        </p:xfrm>
        <a:graphic>
          <a:graphicData uri="http://schemas.openxmlformats.org/drawingml/2006/table">
            <a:tbl>
              <a:tblPr/>
              <a:tblGrid>
                <a:gridCol w="1619015">
                  <a:extLst>
                    <a:ext uri="{9D8B030D-6E8A-4147-A177-3AD203B41FA5}">
                      <a16:colId xmlns:a16="http://schemas.microsoft.com/office/drawing/2014/main" val="2074661472"/>
                    </a:ext>
                  </a:extLst>
                </a:gridCol>
                <a:gridCol w="1043597">
                  <a:extLst>
                    <a:ext uri="{9D8B030D-6E8A-4147-A177-3AD203B41FA5}">
                      <a16:colId xmlns:a16="http://schemas.microsoft.com/office/drawing/2014/main" val="452882312"/>
                    </a:ext>
                  </a:extLst>
                </a:gridCol>
                <a:gridCol w="4375201">
                  <a:extLst>
                    <a:ext uri="{9D8B030D-6E8A-4147-A177-3AD203B41FA5}">
                      <a16:colId xmlns:a16="http://schemas.microsoft.com/office/drawing/2014/main" val="1716780320"/>
                    </a:ext>
                  </a:extLst>
                </a:gridCol>
              </a:tblGrid>
              <a:tr h="32852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882" marR="71882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54248"/>
                  </a:ext>
                </a:extLst>
              </a:tr>
              <a:tr h="71103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JDK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 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언어를 기본으로 동작합니다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따라서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 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코드를 컴파일하고 실행하기 위해서는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 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환경인 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JDK</a:t>
                      </a:r>
                      <a:r>
                        <a:rPr lang="en-US" altLang="ko-KR" sz="1200" kern="100" spc="0" baseline="30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 Development Kit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설치가 필요합니다</a:t>
                      </a:r>
                      <a:r>
                        <a:rPr lang="en-US" altLang="ko-KR" sz="12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412667"/>
                  </a:ext>
                </a:extLst>
              </a:tr>
              <a:tr h="7686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브라우저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크롬</a:t>
                      </a:r>
                      <a:r>
                        <a:rPr lang="en-US" sz="1200" kern="0" spc="0" baseline="30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Chrome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구글에서 개발한 웹 브라우저로 안드로이드 휴대폰에 기본적으로 장착되어 있습니다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HTML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코드의 실행과 디버깅이 용이해 널리 이용되고 있습니다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911205"/>
                  </a:ext>
                </a:extLst>
              </a:tr>
              <a:tr h="7686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서버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톰캣</a:t>
                      </a:r>
                      <a:r>
                        <a:rPr lang="en-US" sz="1200" kern="0" spc="0" baseline="30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Tomcat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컨테이너 기능을 제공하는 웹 서버로 아파치 재단에서 개발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배포하고 있습니다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 소스 프로젝트로 누구나 이용 가능합니다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80213"/>
                  </a:ext>
                </a:extLst>
              </a:tr>
              <a:tr h="73543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개발 환경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이클립스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이클립스는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HTML, JSP, SQL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동적 웹 프로그래밍에 필요한 소스 코드 작성이 가능한 통합 개발 환경입니다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톰캣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등의 웹 서버와의 연동 역시 지원합니다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7950" marR="1079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74821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719907-58FB-863B-1F62-3D3695200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5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 dirty="0">
                <a:solidFill>
                  <a:srgbClr val="0E55BE"/>
                </a:solidFill>
              </a:rPr>
              <a:t>2.1  </a:t>
            </a:r>
            <a:r>
              <a:rPr lang="ko-KR" altLang="en-US" sz="2000" b="1" dirty="0" err="1">
                <a:solidFill>
                  <a:srgbClr val="0E55BE"/>
                </a:solidFill>
              </a:rPr>
              <a:t>톰캣</a:t>
            </a:r>
            <a:r>
              <a:rPr lang="ko-KR" altLang="en-US" sz="2000" b="1" dirty="0">
                <a:solidFill>
                  <a:srgbClr val="0E55BE"/>
                </a:solidFill>
              </a:rPr>
              <a:t> 설치</a:t>
            </a:r>
            <a:endParaRPr lang="en-US" altLang="ko-KR" sz="2000" b="1" dirty="0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ko-KR" altLang="en-US" sz="1400" dirty="0">
                <a:solidFill>
                  <a:srgbClr val="0E55BE"/>
                </a:solidFill>
              </a:rPr>
              <a:t>웹 서버 기능 제공 및 </a:t>
            </a:r>
            <a:r>
              <a:rPr lang="en-US" altLang="ko-KR" sz="1400" dirty="0">
                <a:solidFill>
                  <a:srgbClr val="0E55BE"/>
                </a:solidFill>
              </a:rPr>
              <a:t>JSP </a:t>
            </a:r>
            <a:r>
              <a:rPr lang="ko-KR" altLang="en-US" sz="1400" dirty="0">
                <a:solidFill>
                  <a:srgbClr val="0E55BE"/>
                </a:solidFill>
              </a:rPr>
              <a:t>파일의 컴파일과 실행을 위한 </a:t>
            </a:r>
            <a:r>
              <a:rPr lang="en-US" altLang="ko-KR" sz="1400" dirty="0">
                <a:solidFill>
                  <a:srgbClr val="0E55BE"/>
                </a:solidFill>
              </a:rPr>
              <a:t>SW</a:t>
            </a:r>
            <a:endParaRPr lang="ko-KR" altLang="en-US" sz="1400" dirty="0">
              <a:solidFill>
                <a:srgbClr val="0E55B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85658"/>
            <a:ext cx="9144000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endParaRPr lang="en-US" altLang="ko-KR" sz="1600" dirty="0">
              <a:solidFill>
                <a:srgbClr val="0E55BE"/>
              </a:solidFill>
            </a:endParaRPr>
          </a:p>
          <a:p>
            <a:pPr algn="ctr">
              <a:spcAft>
                <a:spcPts val="1000"/>
              </a:spcAft>
            </a:pP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F8160A-EC63-9845-A161-8539512C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347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1681246" cy="461665"/>
            <a:chOff x="467544" y="591071"/>
            <a:chExt cx="1681246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cap="small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반디집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설치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03626" y="1124744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2"/>
              </a:rPr>
              <a:t>https://kr.bandisoft.com/bandizip/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에서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반디집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설치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A0DA2-2022-C084-EF1D-6D4D099B6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34A6B-EFFE-7509-792D-E4E63EE1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08" y="1463298"/>
            <a:ext cx="8028384" cy="4376902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DEDD067E-BC1C-E5E7-FE01-F9B71F651B7F}"/>
              </a:ext>
            </a:extLst>
          </p:cNvPr>
          <p:cNvSpPr/>
          <p:nvPr/>
        </p:nvSpPr>
        <p:spPr>
          <a:xfrm>
            <a:off x="4493118" y="4509120"/>
            <a:ext cx="3463258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2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1501710" cy="461665"/>
            <a:chOff x="467544" y="591071"/>
            <a:chExt cx="150171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cap="small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톰캣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설치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톰캣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개요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아파치 소프트웨어 재단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(Apache Software Foundation)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에서 개발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웹 서버 기능 외에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JSP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파일 처리를 위한 컨테이너를 함께 포함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오픈 소스 프로젝트로 누구나 이용 가능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8A0DA2-2022-C084-EF1D-6D4D099B6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32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rgbClr val="E4341C"/>
              </a:buClr>
            </a:pPr>
            <a:r>
              <a:rPr lang="ko-KR" altLang="en-US" dirty="0"/>
              <a:t>동적 웹 프로그래밍이 무엇이며</a:t>
            </a:r>
            <a:r>
              <a:rPr lang="en-US" altLang="ko-KR" dirty="0"/>
              <a:t>, </a:t>
            </a:r>
            <a:r>
              <a:rPr lang="ko-KR" altLang="en-US" dirty="0"/>
              <a:t>어떻게 동작하는지 이해한다</a:t>
            </a:r>
            <a:r>
              <a:rPr lang="en-US" altLang="ko-KR" dirty="0"/>
              <a:t>.</a:t>
            </a:r>
          </a:p>
          <a:p>
            <a:pPr>
              <a:buClr>
                <a:srgbClr val="E4341C"/>
              </a:buClr>
            </a:pPr>
            <a:r>
              <a:rPr lang="en-US" altLang="ko-KR" dirty="0"/>
              <a:t>URL</a:t>
            </a:r>
            <a:r>
              <a:rPr lang="ko-KR" altLang="en-US" dirty="0"/>
              <a:t>의 구성과 </a:t>
            </a:r>
            <a:r>
              <a:rPr lang="en-US" altLang="ko-KR" dirty="0"/>
              <a:t>HTTP </a:t>
            </a:r>
            <a:r>
              <a:rPr lang="ko-KR" altLang="en-US" dirty="0"/>
              <a:t>동작 원리를 이해한다</a:t>
            </a:r>
            <a:r>
              <a:rPr lang="en-US" altLang="ko-KR" dirty="0"/>
              <a:t>.</a:t>
            </a:r>
          </a:p>
          <a:p>
            <a:pPr>
              <a:buClr>
                <a:srgbClr val="E4341C"/>
              </a:buClr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JSP </a:t>
            </a:r>
            <a:r>
              <a:rPr lang="ko-KR" altLang="en-US" dirty="0"/>
              <a:t>처리 과정의 차이를 이해한다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01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1917" y="42325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cap="smal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톰캣</a:t>
            </a:r>
            <a:r>
              <a:rPr lang="en-US" altLang="ko-KR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4906" y="1268760"/>
            <a:ext cx="812954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다운로드 사이트 접속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https://tomcat.apache.org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에 접속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후 왼쪽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Download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메뉴에서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Tomcat 9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선택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2" y="2126659"/>
            <a:ext cx="8137824" cy="4483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536" y="33265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594F17-B00B-7C95-838A-31A85F68F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A3891589-A84A-525F-B218-3ACB4187E117}"/>
              </a:ext>
            </a:extLst>
          </p:cNvPr>
          <p:cNvSpPr/>
          <p:nvPr/>
        </p:nvSpPr>
        <p:spPr>
          <a:xfrm>
            <a:off x="538632" y="5589240"/>
            <a:ext cx="1153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28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1917" y="42325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cap="smal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톰캣</a:t>
            </a:r>
            <a:r>
              <a:rPr lang="en-US" altLang="ko-KR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4906" y="1268760"/>
            <a:ext cx="812954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운영체제별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설치 파일 선택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윈도우의 경우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“64-bit Windows zip ”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선택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2" y="2126659"/>
            <a:ext cx="8137824" cy="4483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536" y="33265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390A09-7123-AEEE-1600-DFBED7DE1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2C4FF2BA-FD4E-E95C-54A9-6D1B05010DBA}"/>
              </a:ext>
            </a:extLst>
          </p:cNvPr>
          <p:cNvSpPr/>
          <p:nvPr/>
        </p:nvSpPr>
        <p:spPr>
          <a:xfrm>
            <a:off x="2627784" y="4368571"/>
            <a:ext cx="1296144" cy="140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1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76A1D8-5A8D-87AD-7D96-70D87A6E2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8816DE-DF7D-E8C9-F368-E6EC7D7D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7236296" cy="4193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08673E-E3EA-F709-1B93-5BD805F34C23}"/>
              </a:ext>
            </a:extLst>
          </p:cNvPr>
          <p:cNvSpPr/>
          <p:nvPr/>
        </p:nvSpPr>
        <p:spPr>
          <a:xfrm>
            <a:off x="474906" y="1268760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다운도르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받은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톰캣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프로그램을 여기에 풀기로 압축 해제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모서리가 둥근 직사각형 12">
            <a:extLst>
              <a:ext uri="{FF2B5EF4-FFF2-40B4-BE49-F238E27FC236}">
                <a16:creationId xmlns:a16="http://schemas.microsoft.com/office/drawing/2014/main" id="{117A2192-FC6D-D3B3-98FF-6EB8B724D1D0}"/>
              </a:ext>
            </a:extLst>
          </p:cNvPr>
          <p:cNvSpPr/>
          <p:nvPr/>
        </p:nvSpPr>
        <p:spPr>
          <a:xfrm>
            <a:off x="5076056" y="2204864"/>
            <a:ext cx="262778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33E10-CE69-763A-DD79-80BFE74EA0CB}"/>
              </a:ext>
            </a:extLst>
          </p:cNvPr>
          <p:cNvSpPr txBox="1"/>
          <p:nvPr/>
        </p:nvSpPr>
        <p:spPr>
          <a:xfrm>
            <a:off x="3131840" y="508518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다운로드 받은 파일</a:t>
            </a: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70BEF1E2-BE6B-8674-49E2-4952634712C9}"/>
              </a:ext>
            </a:extLst>
          </p:cNvPr>
          <p:cNvSpPr/>
          <p:nvPr/>
        </p:nvSpPr>
        <p:spPr>
          <a:xfrm>
            <a:off x="3923928" y="4581128"/>
            <a:ext cx="72008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100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871180-7F2B-AC4C-377E-EE3B21C95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7754" y="6441561"/>
            <a:ext cx="539080" cy="365125"/>
          </a:xfrm>
        </p:spPr>
        <p:txBody>
          <a:bodyPr/>
          <a:lstStyle/>
          <a:p>
            <a:fld id="{A9C94874-2864-49ED-B057-A8E4CAB7419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E16391-0FE1-55A1-D169-69599760E404}"/>
              </a:ext>
            </a:extLst>
          </p:cNvPr>
          <p:cNvSpPr/>
          <p:nvPr/>
        </p:nvSpPr>
        <p:spPr>
          <a:xfrm>
            <a:off x="474906" y="1268760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압축을 해제한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apache-tomcat-9.0.74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폴더를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C: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\Program File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로 이동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9428F-A23E-A757-3B73-C9A82B4C0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47"/>
          <a:stretch/>
        </p:blipFill>
        <p:spPr>
          <a:xfrm>
            <a:off x="971600" y="1988841"/>
            <a:ext cx="4824536" cy="2040254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8BB82682-3696-E6C6-4DFC-5F702CDA9CEA}"/>
              </a:ext>
            </a:extLst>
          </p:cNvPr>
          <p:cNvSpPr/>
          <p:nvPr/>
        </p:nvSpPr>
        <p:spPr>
          <a:xfrm>
            <a:off x="1004399" y="2394399"/>
            <a:ext cx="1767401" cy="16346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A60C09-2819-616D-E044-87632F2E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4" y="4880262"/>
            <a:ext cx="6300192" cy="1752402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A36BA4A9-B022-367E-D3A5-2048711AC694}"/>
              </a:ext>
            </a:extLst>
          </p:cNvPr>
          <p:cNvSpPr/>
          <p:nvPr/>
        </p:nvSpPr>
        <p:spPr>
          <a:xfrm>
            <a:off x="1248502" y="5117774"/>
            <a:ext cx="2376264" cy="3385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FEAFBA9-D48F-6989-F887-A69004C2844A}"/>
              </a:ext>
            </a:extLst>
          </p:cNvPr>
          <p:cNvSpPr/>
          <p:nvPr/>
        </p:nvSpPr>
        <p:spPr>
          <a:xfrm>
            <a:off x="1456051" y="4166646"/>
            <a:ext cx="86409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BC04F-6550-FF40-4F91-751B969FACB8}"/>
              </a:ext>
            </a:extLst>
          </p:cNvPr>
          <p:cNvSpPr txBox="1"/>
          <p:nvPr/>
        </p:nvSpPr>
        <p:spPr>
          <a:xfrm>
            <a:off x="2527350" y="42742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901338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9F5800-2FD8-FE3C-A22B-571213FCA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1E7457-32BC-D559-C9AA-68E3BA3FCEE1}"/>
              </a:ext>
            </a:extLst>
          </p:cNvPr>
          <p:cNvSpPr/>
          <p:nvPr/>
        </p:nvSpPr>
        <p:spPr>
          <a:xfrm>
            <a:off x="474906" y="1268760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이클립스 실행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반드시 관리자 계정으로 실행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아니면 설정 및 프로젝트 삭제 불가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97CE0A-AE99-0FD0-097C-7B6FC01C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" y="2636912"/>
            <a:ext cx="9144000" cy="2461496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B6CC9195-290E-DDAE-1909-9F7FA282A771}"/>
              </a:ext>
            </a:extLst>
          </p:cNvPr>
          <p:cNvSpPr/>
          <p:nvPr/>
        </p:nvSpPr>
        <p:spPr>
          <a:xfrm>
            <a:off x="474906" y="3090448"/>
            <a:ext cx="2800950" cy="3385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60BB09C3-D746-3063-AEAF-A0F5A56C39DD}"/>
              </a:ext>
            </a:extLst>
          </p:cNvPr>
          <p:cNvSpPr/>
          <p:nvPr/>
        </p:nvSpPr>
        <p:spPr>
          <a:xfrm>
            <a:off x="3275856" y="3789040"/>
            <a:ext cx="2800950" cy="3385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1CC961B-BEF7-67E9-A113-6D1F22106C17}"/>
              </a:ext>
            </a:extLst>
          </p:cNvPr>
          <p:cNvSpPr/>
          <p:nvPr/>
        </p:nvSpPr>
        <p:spPr>
          <a:xfrm>
            <a:off x="6145045" y="4221088"/>
            <a:ext cx="2972259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1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D9DB40-B3AD-4EAC-0717-143D3676F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8F6009-F606-7577-E05F-C9CABEA7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4998889" cy="25587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0DC724-1544-8F83-A906-F4E0F25E2D59}"/>
              </a:ext>
            </a:extLst>
          </p:cNvPr>
          <p:cNvSpPr/>
          <p:nvPr/>
        </p:nvSpPr>
        <p:spPr>
          <a:xfrm>
            <a:off x="179512" y="404664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이클립스 실행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시 출력되는 작업 폴더를 파일 탐색기에서 속성 선택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D18125-1861-0FC0-9DB2-E093B520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51684"/>
            <a:ext cx="3642155" cy="3065372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7DDACA2-A23D-6773-A00F-3EC13DAF7B4F}"/>
              </a:ext>
            </a:extLst>
          </p:cNvPr>
          <p:cNvSpPr/>
          <p:nvPr/>
        </p:nvSpPr>
        <p:spPr>
          <a:xfrm>
            <a:off x="1043608" y="1916832"/>
            <a:ext cx="295232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95B55D8C-2AAE-70D8-F00F-435831E82753}"/>
              </a:ext>
            </a:extLst>
          </p:cNvPr>
          <p:cNvSpPr/>
          <p:nvPr/>
        </p:nvSpPr>
        <p:spPr>
          <a:xfrm>
            <a:off x="899592" y="3898657"/>
            <a:ext cx="2808312" cy="2533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D00F546E-83D2-20C1-5058-CD262BDAFEC9}"/>
              </a:ext>
            </a:extLst>
          </p:cNvPr>
          <p:cNvSpPr/>
          <p:nvPr/>
        </p:nvSpPr>
        <p:spPr>
          <a:xfrm>
            <a:off x="1187624" y="4152037"/>
            <a:ext cx="936104" cy="213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6D73048A-5455-881D-D6B8-C71E334A0577}"/>
              </a:ext>
            </a:extLst>
          </p:cNvPr>
          <p:cNvSpPr/>
          <p:nvPr/>
        </p:nvSpPr>
        <p:spPr>
          <a:xfrm>
            <a:off x="2157672" y="6644933"/>
            <a:ext cx="1406216" cy="213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5F8C60E-6CA6-963F-C39E-0AEB6D588405}"/>
              </a:ext>
            </a:extLst>
          </p:cNvPr>
          <p:cNvSpPr/>
          <p:nvPr/>
        </p:nvSpPr>
        <p:spPr>
          <a:xfrm>
            <a:off x="4351881" y="3601431"/>
            <a:ext cx="86409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7AA37-C31F-7D2A-37EA-69455A462C3C}"/>
              </a:ext>
            </a:extLst>
          </p:cNvPr>
          <p:cNvSpPr txBox="1"/>
          <p:nvPr/>
        </p:nvSpPr>
        <p:spPr>
          <a:xfrm>
            <a:off x="5423180" y="370902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이클립스 작업 폴더 속성 선택</a:t>
            </a:r>
          </a:p>
        </p:txBody>
      </p:sp>
    </p:spTree>
    <p:extLst>
      <p:ext uri="{BB962C8B-B14F-4D97-AF65-F5344CB8AC3E}">
        <p14:creationId xmlns:p14="http://schemas.microsoft.com/office/powerpoint/2010/main" val="1616357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390C30-FB31-5BDC-96EC-70D0ABF6D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69F27-FD02-7DA7-1F8A-C9509E05B5ED}"/>
              </a:ext>
            </a:extLst>
          </p:cNvPr>
          <p:cNvSpPr txBox="1"/>
          <p:nvPr/>
        </p:nvSpPr>
        <p:spPr>
          <a:xfrm>
            <a:off x="395536" y="404664"/>
            <a:ext cx="80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이클립스 작업 폴더 읽기 전송 속성 해제</a:t>
            </a:r>
            <a:endParaRPr kumimoji="1" lang="en-US" altLang="ko-KR" sz="1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35A816-CDFF-5223-4DCA-D05AC67C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69273"/>
            <a:ext cx="3925772" cy="5263282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BF8C9C56-72EF-D180-4DE2-D24559F15BB4}"/>
              </a:ext>
            </a:extLst>
          </p:cNvPr>
          <p:cNvSpPr/>
          <p:nvPr/>
        </p:nvSpPr>
        <p:spPr>
          <a:xfrm>
            <a:off x="1835696" y="4509120"/>
            <a:ext cx="22322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45345427-1945-E8D7-7C91-500B9A9AFD0D}"/>
              </a:ext>
            </a:extLst>
          </p:cNvPr>
          <p:cNvSpPr/>
          <p:nvPr/>
        </p:nvSpPr>
        <p:spPr>
          <a:xfrm>
            <a:off x="2051720" y="5949279"/>
            <a:ext cx="1106552" cy="3832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09332B-FADE-0487-3CD9-5FA2C7EF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68" y="1700809"/>
            <a:ext cx="3621865" cy="2304256"/>
          </a:xfrm>
          <a:prstGeom prst="rect">
            <a:avLst/>
          </a:prstGeom>
        </p:spPr>
      </p:pic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EAE5B380-0AB7-A147-E945-F05DF81349E7}"/>
              </a:ext>
            </a:extLst>
          </p:cNvPr>
          <p:cNvSpPr/>
          <p:nvPr/>
        </p:nvSpPr>
        <p:spPr>
          <a:xfrm>
            <a:off x="6948264" y="3509276"/>
            <a:ext cx="818520" cy="3832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70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톰캣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연동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(1/4)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이클립스 상단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메뉴에서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[Window]-[Preferences]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31917" y="42325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cap="smal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이클립스</a:t>
            </a:r>
            <a:r>
              <a: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536" y="33265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C65F21-D0BC-F79D-44A9-189835DF3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4A478-630D-EEC5-2CFE-6A7630438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3" y="2636912"/>
            <a:ext cx="7305675" cy="3495675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0F1EBFB2-80DD-15E9-A35B-E862D17D7878}"/>
              </a:ext>
            </a:extLst>
          </p:cNvPr>
          <p:cNvSpPr/>
          <p:nvPr/>
        </p:nvSpPr>
        <p:spPr>
          <a:xfrm>
            <a:off x="4860032" y="2852936"/>
            <a:ext cx="763780" cy="2810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00D91859-698C-DE64-66EC-708C88A4032F}"/>
              </a:ext>
            </a:extLst>
          </p:cNvPr>
          <p:cNvSpPr/>
          <p:nvPr/>
        </p:nvSpPr>
        <p:spPr>
          <a:xfrm>
            <a:off x="4932040" y="4941168"/>
            <a:ext cx="194421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3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톰캣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연동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(1/4)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Server -&gt; Runtime Environment 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31917" y="42325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cap="smal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이클립스</a:t>
            </a:r>
            <a:r>
              <a: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536" y="33265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C65F21-D0BC-F79D-44A9-189835DF3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50FD8C-B2D4-0D90-FE28-B85E403C7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" y="1905257"/>
            <a:ext cx="9144000" cy="4916878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62327DCA-C781-BF2F-597E-C27477623A6F}"/>
              </a:ext>
            </a:extLst>
          </p:cNvPr>
          <p:cNvSpPr/>
          <p:nvPr/>
        </p:nvSpPr>
        <p:spPr>
          <a:xfrm>
            <a:off x="31367" y="4797152"/>
            <a:ext cx="108104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FBE7631A-E214-70E1-FB67-9FEE8DF4A5C8}"/>
              </a:ext>
            </a:extLst>
          </p:cNvPr>
          <p:cNvSpPr/>
          <p:nvPr/>
        </p:nvSpPr>
        <p:spPr>
          <a:xfrm>
            <a:off x="251520" y="5541661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5D937411-F3AA-9D43-561B-C700DB8813C3}"/>
              </a:ext>
            </a:extLst>
          </p:cNvPr>
          <p:cNvSpPr/>
          <p:nvPr/>
        </p:nvSpPr>
        <p:spPr>
          <a:xfrm>
            <a:off x="8406916" y="2780928"/>
            <a:ext cx="763780" cy="2810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80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톰캣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연동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(2/4)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Apache Tomcat 9.0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선택 후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Next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버튼 클릭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31917" y="42325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cap="smal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이클립스</a:t>
            </a:r>
            <a:r>
              <a: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33265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39941D-194A-7D01-B8FF-FFEB6A860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C553D0-2C53-2193-DAF8-0D5379BB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7" y="2097327"/>
            <a:ext cx="5198619" cy="4653758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F171CA83-EE7F-C87E-2212-FDD59452B789}"/>
              </a:ext>
            </a:extLst>
          </p:cNvPr>
          <p:cNvSpPr/>
          <p:nvPr/>
        </p:nvSpPr>
        <p:spPr>
          <a:xfrm>
            <a:off x="990571" y="342900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577C2F16-9D92-131F-9ECF-7A83DB0AF6B7}"/>
              </a:ext>
            </a:extLst>
          </p:cNvPr>
          <p:cNvSpPr/>
          <p:nvPr/>
        </p:nvSpPr>
        <p:spPr>
          <a:xfrm>
            <a:off x="1259632" y="4046712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8EB6EA05-7F7C-E44F-467B-6CF67E5F5958}"/>
              </a:ext>
            </a:extLst>
          </p:cNvPr>
          <p:cNvSpPr/>
          <p:nvPr/>
        </p:nvSpPr>
        <p:spPr>
          <a:xfrm>
            <a:off x="3923928" y="6433000"/>
            <a:ext cx="792088" cy="2363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 dirty="0">
                <a:solidFill>
                  <a:srgbClr val="0E55BE"/>
                </a:solidFill>
              </a:rPr>
              <a:t>1.1  </a:t>
            </a:r>
            <a:r>
              <a:rPr lang="ko-KR" altLang="en-US" sz="2000" b="1" dirty="0">
                <a:solidFill>
                  <a:srgbClr val="0E55BE"/>
                </a:solidFill>
              </a:rPr>
              <a:t>웹과 인터넷</a:t>
            </a:r>
            <a:endParaRPr lang="en-US" altLang="ko-KR" sz="2000" b="1" dirty="0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en-US" altLang="ko-KR" sz="1400" dirty="0">
                <a:solidFill>
                  <a:srgbClr val="0E55BE"/>
                </a:solidFill>
              </a:rPr>
              <a:t>Q.  </a:t>
            </a:r>
            <a:r>
              <a:rPr lang="ko-KR" altLang="en-US" sz="1400" dirty="0">
                <a:solidFill>
                  <a:srgbClr val="0E55BE"/>
                </a:solidFill>
              </a:rPr>
              <a:t>웹과 인터넷의 차이점은 무엇인가요</a:t>
            </a:r>
            <a:r>
              <a:rPr lang="en-US" altLang="ko-KR" sz="1400" dirty="0">
                <a:solidFill>
                  <a:srgbClr val="0E55BE"/>
                </a:solidFill>
              </a:rPr>
              <a:t>?</a:t>
            </a:r>
            <a:endParaRPr lang="ko-KR" altLang="en-US" sz="1400" dirty="0">
              <a:solidFill>
                <a:srgbClr val="0E55B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589240"/>
            <a:ext cx="9144000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endParaRPr lang="en-US" altLang="ko-KR" sz="1600" dirty="0">
              <a:solidFill>
                <a:srgbClr val="0E55BE"/>
              </a:solidFill>
            </a:endParaRPr>
          </a:p>
          <a:p>
            <a:pPr algn="ctr">
              <a:spcAft>
                <a:spcPts val="1000"/>
              </a:spcAft>
            </a:pP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E05B3-50FF-1227-B204-25BAD632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12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3" y="2348880"/>
            <a:ext cx="3831853" cy="38318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4906" y="1268760"/>
            <a:ext cx="8273558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톰캣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연동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(3/4)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Browse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버튼을 눌러 </a:t>
            </a:r>
            <a:r>
              <a:rPr kumimoji="1" lang="ko-KR" alt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톰캣</a:t>
            </a:r>
            <a:r>
              <a:rPr kumimoji="1" lang="ko-KR" alt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루트 경로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지정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(C:\Program Files\apache-tomcat-9.0.74 )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2987824" y="3573016"/>
            <a:ext cx="1408968" cy="36004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31917" y="42325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cap="smal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이클립스</a:t>
            </a:r>
            <a:r>
              <a: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33265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4E24E2-DD63-9487-7275-4AE004957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5BB18-784F-7ECE-6012-1E23ED280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107" y="2427516"/>
            <a:ext cx="4363296" cy="2736304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E4EEECDF-E2F7-EA55-1066-9E1AE148DF46}"/>
              </a:ext>
            </a:extLst>
          </p:cNvPr>
          <p:cNvSpPr/>
          <p:nvPr/>
        </p:nvSpPr>
        <p:spPr>
          <a:xfrm>
            <a:off x="5004048" y="2481480"/>
            <a:ext cx="1944216" cy="36004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ABE3D110-2BEB-464E-4BA9-F45B2857897E}"/>
              </a:ext>
            </a:extLst>
          </p:cNvPr>
          <p:cNvSpPr/>
          <p:nvPr/>
        </p:nvSpPr>
        <p:spPr>
          <a:xfrm>
            <a:off x="5292080" y="3212976"/>
            <a:ext cx="1944216" cy="144016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8E9DD862-BC81-2A3E-CF0D-FA62B3CF0926}"/>
              </a:ext>
            </a:extLst>
          </p:cNvPr>
          <p:cNvSpPr/>
          <p:nvPr/>
        </p:nvSpPr>
        <p:spPr>
          <a:xfrm>
            <a:off x="7596336" y="4869160"/>
            <a:ext cx="504056" cy="29466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222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B5E0A6-FCAC-AA8C-0A90-52B1B1D7B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34E51E51-12DC-4EDD-47E0-5368F253F355}"/>
              </a:ext>
            </a:extLst>
          </p:cNvPr>
          <p:cNvSpPr/>
          <p:nvPr/>
        </p:nvSpPr>
        <p:spPr>
          <a:xfrm>
            <a:off x="5004048" y="3310820"/>
            <a:ext cx="576064" cy="3342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951F3AAB-3010-6FE7-4675-BB8A758F1D6E}"/>
              </a:ext>
            </a:extLst>
          </p:cNvPr>
          <p:cNvSpPr/>
          <p:nvPr/>
        </p:nvSpPr>
        <p:spPr>
          <a:xfrm>
            <a:off x="683568" y="3694423"/>
            <a:ext cx="1080120" cy="310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D97959-2415-4723-7D8C-105B1606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8296"/>
            <a:ext cx="5272253" cy="5272253"/>
          </a:xfrm>
          <a:prstGeom prst="rect">
            <a:avLst/>
          </a:prstGeom>
        </p:spPr>
      </p:pic>
      <p:sp>
        <p:nvSpPr>
          <p:cNvPr id="3" name="모서리가 둥근 직사각형 12">
            <a:extLst>
              <a:ext uri="{FF2B5EF4-FFF2-40B4-BE49-F238E27FC236}">
                <a16:creationId xmlns:a16="http://schemas.microsoft.com/office/drawing/2014/main" id="{77D5ED4A-0872-D2C4-F380-9CB8AD2AE1B7}"/>
              </a:ext>
            </a:extLst>
          </p:cNvPr>
          <p:cNvSpPr/>
          <p:nvPr/>
        </p:nvSpPr>
        <p:spPr>
          <a:xfrm>
            <a:off x="3779912" y="3694424"/>
            <a:ext cx="576064" cy="4546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E77D35F4-99DE-7AE0-8B37-E0A5E36AFD75}"/>
              </a:ext>
            </a:extLst>
          </p:cNvPr>
          <p:cNvSpPr/>
          <p:nvPr/>
        </p:nvSpPr>
        <p:spPr>
          <a:xfrm>
            <a:off x="610648" y="4152980"/>
            <a:ext cx="3745327" cy="4546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83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5E43FD-F7A4-9DC9-286C-1AE2E6DCB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1482F-8777-8CC0-F13F-CA3445C4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7376"/>
            <a:ext cx="6206731" cy="5556210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637B4015-AD23-DCA5-7759-74658EE3374A}"/>
              </a:ext>
            </a:extLst>
          </p:cNvPr>
          <p:cNvSpPr/>
          <p:nvPr/>
        </p:nvSpPr>
        <p:spPr>
          <a:xfrm>
            <a:off x="624392" y="3192641"/>
            <a:ext cx="1427327" cy="380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4F7E748D-594C-9033-9B40-8D7B615C6D52}"/>
              </a:ext>
            </a:extLst>
          </p:cNvPr>
          <p:cNvSpPr/>
          <p:nvPr/>
        </p:nvSpPr>
        <p:spPr>
          <a:xfrm>
            <a:off x="5076056" y="5998758"/>
            <a:ext cx="779255" cy="380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351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273558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톰캣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연동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(4/4)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연동 결과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리스트에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Apache Tomcat v9.0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 추가됨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31917" y="42325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cap="smal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이클립스</a:t>
            </a:r>
            <a:r>
              <a: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33265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B6E111-A768-2380-E252-4ABD0149B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B9D32-AEBC-3DFF-E208-65B513AF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440"/>
            <a:ext cx="9144000" cy="2107120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854D775D-AC55-A845-D5B1-95FD56557FFA}"/>
              </a:ext>
            </a:extLst>
          </p:cNvPr>
          <p:cNvSpPr/>
          <p:nvPr/>
        </p:nvSpPr>
        <p:spPr>
          <a:xfrm>
            <a:off x="1763688" y="3341930"/>
            <a:ext cx="2520280" cy="1901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07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환경 설정하기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</a:t>
            </a:r>
            <a:r>
              <a:rPr lang="ko-KR" altLang="en-US" dirty="0" err="1"/>
              <a:t>인코딩</a:t>
            </a:r>
            <a:r>
              <a:rPr lang="ko-KR" altLang="en-US" dirty="0"/>
              <a:t> 설정하기</a:t>
            </a:r>
            <a:endParaRPr lang="en-US" altLang="ko-KR" dirty="0"/>
          </a:p>
          <a:p>
            <a:pPr lvl="1"/>
            <a:r>
              <a:rPr lang="ko-KR" altLang="en-US" dirty="0"/>
              <a:t>한글은 여러 문제를 발생시키는 원인이 되기 때문에</a:t>
            </a:r>
            <a:r>
              <a:rPr lang="en-US" altLang="ko-KR" dirty="0"/>
              <a:t> </a:t>
            </a:r>
            <a:r>
              <a:rPr lang="ko-KR" altLang="en-US" dirty="0"/>
              <a:t>캐릭터 </a:t>
            </a:r>
            <a:r>
              <a:rPr lang="ko-KR" altLang="en-US" dirty="0" err="1"/>
              <a:t>인코딩으로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유니코드 </a:t>
            </a:r>
            <a:r>
              <a:rPr lang="ko-KR" altLang="en-US" dirty="0" err="1"/>
              <a:t>인코드</a:t>
            </a:r>
            <a:r>
              <a:rPr lang="ko-KR" altLang="en-US" dirty="0"/>
              <a:t> 방식 중 </a:t>
            </a:r>
            <a:r>
              <a:rPr lang="en-US" altLang="ko-KR" dirty="0"/>
              <a:t>UTF-8</a:t>
            </a:r>
            <a:r>
              <a:rPr lang="ko-KR" altLang="en-US" dirty="0"/>
              <a:t>을 기본으로 사용함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[Window] → [Preferences]</a:t>
            </a:r>
            <a:r>
              <a:rPr lang="ko-KR" altLang="en-US" dirty="0"/>
              <a:t>를 클릭하여 설정 화면을 열기</a:t>
            </a:r>
            <a:r>
              <a:rPr lang="en-US" altLang="ko-KR" dirty="0"/>
              <a:t>. [General] → [Content Types] → [Text]</a:t>
            </a:r>
            <a:r>
              <a:rPr lang="ko-KR" altLang="en-US" dirty="0"/>
              <a:t>를 선택하고</a:t>
            </a:r>
            <a:r>
              <a:rPr lang="en-US" altLang="ko-KR" dirty="0"/>
              <a:t>, [Default encoding]</a:t>
            </a:r>
            <a:r>
              <a:rPr lang="ko-KR" altLang="en-US" dirty="0"/>
              <a:t>에 ‘</a:t>
            </a:r>
            <a:r>
              <a:rPr lang="en-US" altLang="ko-KR" dirty="0"/>
              <a:t>utf-8’</a:t>
            </a:r>
            <a:r>
              <a:rPr lang="ko-KR" altLang="en-US" dirty="0"/>
              <a:t>을 입력하고 </a:t>
            </a:r>
            <a:r>
              <a:rPr lang="en-US" altLang="ko-KR" dirty="0"/>
              <a:t>&lt;Update&gt; </a:t>
            </a:r>
            <a:r>
              <a:rPr lang="ko-KR" altLang="en-US" dirty="0"/>
              <a:t>버튼 클릭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49" y="2798198"/>
            <a:ext cx="3886902" cy="38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환경 설정하기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</a:t>
            </a:r>
            <a:r>
              <a:rPr lang="ko-KR" altLang="en-US" dirty="0" err="1"/>
              <a:t>인코딩</a:t>
            </a:r>
            <a:r>
              <a:rPr lang="ko-KR" altLang="en-US" dirty="0"/>
              <a:t> 설정하기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r>
              <a:rPr lang="en-US" altLang="ko-KR" dirty="0"/>
              <a:t>HTML, CSS, JSP</a:t>
            </a:r>
            <a:r>
              <a:rPr lang="ko-KR" altLang="en-US" dirty="0"/>
              <a:t>의 캐릭터 </a:t>
            </a:r>
            <a:r>
              <a:rPr lang="ko-KR" altLang="en-US" dirty="0" err="1"/>
              <a:t>인코딩</a:t>
            </a:r>
            <a:r>
              <a:rPr lang="ko-KR" altLang="en-US" dirty="0"/>
              <a:t> 설정도 변경하기</a:t>
            </a:r>
            <a:r>
              <a:rPr lang="en-US" altLang="ko-KR" dirty="0"/>
              <a:t>. [Web] → [HTML Files]</a:t>
            </a:r>
            <a:r>
              <a:rPr lang="ko-KR" altLang="en-US" dirty="0"/>
              <a:t>를 선택하고 다음 그림과 같이 </a:t>
            </a:r>
            <a:r>
              <a:rPr lang="ko-KR" altLang="en-US" dirty="0" err="1"/>
              <a:t>인코딩</a:t>
            </a:r>
            <a:r>
              <a:rPr lang="ko-KR" altLang="en-US" dirty="0"/>
              <a:t> 항목을 ‘</a:t>
            </a:r>
            <a:r>
              <a:rPr lang="en-US" altLang="ko-KR" dirty="0"/>
              <a:t>ISO 10646/Unicode(UTF-8)’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49" y="2348880"/>
            <a:ext cx="3886902" cy="38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6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D0AA9DE-E1F8-A239-7A70-D9D00485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환경 설정하기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0E075D-20C1-04EF-6438-CC31B580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0" y="1052736"/>
            <a:ext cx="7524328" cy="5231858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BF5BD1BF-C57C-B48F-0804-CA32C6AAE0C3}"/>
              </a:ext>
            </a:extLst>
          </p:cNvPr>
          <p:cNvSpPr/>
          <p:nvPr/>
        </p:nvSpPr>
        <p:spPr>
          <a:xfrm>
            <a:off x="467544" y="4365104"/>
            <a:ext cx="11521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70293845-5A81-94D4-4BA6-656BAC5657FD}"/>
              </a:ext>
            </a:extLst>
          </p:cNvPr>
          <p:cNvSpPr/>
          <p:nvPr/>
        </p:nvSpPr>
        <p:spPr>
          <a:xfrm>
            <a:off x="3851920" y="2132856"/>
            <a:ext cx="402453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06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A900B-83BE-3785-FDE9-24BFCD8B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환경 설정하기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C1F2E-3D0F-D04B-E2AC-A12EC8CE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5" y="1246569"/>
            <a:ext cx="7785100" cy="5413179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A15FBD36-BF40-5788-56E1-3C48B21ED6C4}"/>
              </a:ext>
            </a:extLst>
          </p:cNvPr>
          <p:cNvSpPr/>
          <p:nvPr/>
        </p:nvSpPr>
        <p:spPr>
          <a:xfrm>
            <a:off x="611560" y="5301208"/>
            <a:ext cx="11521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77518767-37A8-A6D6-1C5A-83A562838250}"/>
              </a:ext>
            </a:extLst>
          </p:cNvPr>
          <p:cNvSpPr/>
          <p:nvPr/>
        </p:nvSpPr>
        <p:spPr>
          <a:xfrm>
            <a:off x="4139951" y="2348880"/>
            <a:ext cx="407533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환경 설정하기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브라우저 설정</a:t>
            </a:r>
            <a:endParaRPr lang="en-US" altLang="ko-KR" dirty="0"/>
          </a:p>
          <a:p>
            <a:pPr lvl="1"/>
            <a:r>
              <a:rPr lang="ko-KR" altLang="en-US" dirty="0" err="1"/>
              <a:t>이클립스에서</a:t>
            </a:r>
            <a:r>
              <a:rPr lang="ko-KR" altLang="en-US" dirty="0"/>
              <a:t> 화면 결과를 확인할 때 </a:t>
            </a:r>
            <a:r>
              <a:rPr lang="ko-KR" altLang="en-US" dirty="0" err="1"/>
              <a:t>이클립스</a:t>
            </a:r>
            <a:r>
              <a:rPr lang="ko-KR" altLang="en-US" dirty="0"/>
              <a:t> ‘내장 웹 브라우저’ 또는 ‘외부 웹 브라우저’</a:t>
            </a:r>
            <a:r>
              <a:rPr lang="ko-KR" altLang="en-US" dirty="0" err="1"/>
              <a:t>를</a:t>
            </a:r>
            <a:r>
              <a:rPr lang="ko-KR" altLang="en-US" dirty="0"/>
              <a:t> 선택할 수 있음</a:t>
            </a:r>
            <a:endParaRPr lang="en-US" altLang="ko-KR" dirty="0"/>
          </a:p>
          <a:p>
            <a:pPr marL="698500" lvl="1" indent="-342900">
              <a:buFont typeface="+mj-ea"/>
              <a:buAutoNum type="circleNumDbPlain" startAt="3"/>
            </a:pPr>
            <a:r>
              <a:rPr lang="ko-KR" altLang="en-US" dirty="0" err="1"/>
              <a:t>이클립스에서</a:t>
            </a:r>
            <a:r>
              <a:rPr lang="ko-KR" altLang="en-US" dirty="0"/>
              <a:t> </a:t>
            </a:r>
            <a:r>
              <a:rPr lang="ko-KR" altLang="en-US" dirty="0" err="1"/>
              <a:t>구글</a:t>
            </a:r>
            <a:r>
              <a:rPr lang="ko-KR" altLang="en-US" dirty="0"/>
              <a:t> 크롬을 기본 브라우저로 설정하기 위해 </a:t>
            </a:r>
            <a:r>
              <a:rPr lang="en-US" altLang="ko-KR" dirty="0"/>
              <a:t>[General] → [Web Browser]</a:t>
            </a:r>
            <a:r>
              <a:rPr lang="ko-KR" altLang="en-US" dirty="0"/>
              <a:t>에서 ‘</a:t>
            </a:r>
            <a:r>
              <a:rPr lang="en-US" altLang="ko-KR" dirty="0"/>
              <a:t>Chrome’</a:t>
            </a:r>
            <a:r>
              <a:rPr lang="ko-KR" altLang="en-US" dirty="0"/>
              <a:t>에 체크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04" y="2708920"/>
            <a:ext cx="4275592" cy="3777714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691073F5-A3E4-CCC0-7285-81013B1A5CB5}"/>
              </a:ext>
            </a:extLst>
          </p:cNvPr>
          <p:cNvSpPr/>
          <p:nvPr/>
        </p:nvSpPr>
        <p:spPr>
          <a:xfrm>
            <a:off x="2434204" y="3140968"/>
            <a:ext cx="115212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29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19F48E-1FAF-2B97-979B-9FA99856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0F38D-6945-B46F-5B66-EBBBA2B7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54415"/>
            <a:ext cx="6564161" cy="4949169"/>
          </a:xfrm>
          <a:prstGeom prst="rect">
            <a:avLst/>
          </a:prstGeom>
        </p:spPr>
      </p:pic>
      <p:sp>
        <p:nvSpPr>
          <p:cNvPr id="3" name="모서리가 둥근 직사각형 12">
            <a:extLst>
              <a:ext uri="{FF2B5EF4-FFF2-40B4-BE49-F238E27FC236}">
                <a16:creationId xmlns:a16="http://schemas.microsoft.com/office/drawing/2014/main" id="{E352A832-C7A8-40DB-2806-0D7E9B769B29}"/>
              </a:ext>
            </a:extLst>
          </p:cNvPr>
          <p:cNvSpPr/>
          <p:nvPr/>
        </p:nvSpPr>
        <p:spPr>
          <a:xfrm>
            <a:off x="3203848" y="4365104"/>
            <a:ext cx="576064" cy="4546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6D5A1FB3-BDCC-B097-5D74-06DDAED61DA3}"/>
              </a:ext>
            </a:extLst>
          </p:cNvPr>
          <p:cNvSpPr/>
          <p:nvPr/>
        </p:nvSpPr>
        <p:spPr>
          <a:xfrm>
            <a:off x="2051720" y="4819760"/>
            <a:ext cx="3024336" cy="3374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1681246" cy="461665"/>
            <a:chOff x="467544" y="591071"/>
            <a:chExt cx="1681246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웹과 인터넷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357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인터넷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다수의 컴퓨터를 연결시킨 네트워크를 의미하며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하드웨어적인 개념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소비에트 연방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현재 러시아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의 인공위성 발사 성공에 위협을 느낀 미국방성에서 국방성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연구소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대학교를 연결시킨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ARPANET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 시초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웹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월드 </a:t>
            </a:r>
            <a:r>
              <a:rPr kumimoji="1" lang="ko-KR" altLang="en-US" sz="1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와이드</a:t>
            </a:r>
            <a:r>
              <a:rPr kumimoji="1" lang="ko-KR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웹</a:t>
            </a:r>
            <a:r>
              <a:rPr kumimoji="1" lang="en-US" altLang="ko-KR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(WWW, World Wide Web)</a:t>
            </a:r>
            <a:r>
              <a:rPr kumimoji="1" lang="ko-KR" altLang="en-U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의 약자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인터넷에서 동작하는 여러 서비스 중 하나이며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소프트웨어적인 개념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하이퍼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링크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(Hyper Link)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를 지원하는 서비스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134485" y="3933056"/>
            <a:ext cx="3458925" cy="1983232"/>
            <a:chOff x="3415553" y="2017058"/>
            <a:chExt cx="4975412" cy="2891118"/>
          </a:xfrm>
        </p:grpSpPr>
        <p:sp>
          <p:nvSpPr>
            <p:cNvPr id="33" name="구름 32"/>
            <p:cNvSpPr/>
            <p:nvPr/>
          </p:nvSpPr>
          <p:spPr>
            <a:xfrm>
              <a:off x="3415553" y="2017058"/>
              <a:ext cx="4975412" cy="2891118"/>
            </a:xfrm>
            <a:prstGeom prst="cloud">
              <a:avLst/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64677" y="2312894"/>
              <a:ext cx="929700" cy="40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인터넷</a:t>
              </a:r>
            </a:p>
          </p:txBody>
        </p:sp>
        <p:sp>
          <p:nvSpPr>
            <p:cNvPr id="35" name="타원 34"/>
            <p:cNvSpPr/>
            <p:nvPr/>
          </p:nvSpPr>
          <p:spPr>
            <a:xfrm>
              <a:off x="4214101" y="2712712"/>
              <a:ext cx="936124" cy="917994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이메일</a:t>
              </a:r>
            </a:p>
          </p:txBody>
        </p:sp>
        <p:sp>
          <p:nvSpPr>
            <p:cNvPr id="36" name="타원 35"/>
            <p:cNvSpPr/>
            <p:nvPr/>
          </p:nvSpPr>
          <p:spPr>
            <a:xfrm>
              <a:off x="5435196" y="2742736"/>
              <a:ext cx="936124" cy="917994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웹</a:t>
              </a:r>
            </a:p>
          </p:txBody>
        </p:sp>
        <p:sp>
          <p:nvSpPr>
            <p:cNvPr id="37" name="타원 36"/>
            <p:cNvSpPr/>
            <p:nvPr/>
          </p:nvSpPr>
          <p:spPr>
            <a:xfrm>
              <a:off x="6656291" y="2712712"/>
              <a:ext cx="936124" cy="917994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텔넷</a:t>
              </a:r>
            </a:p>
          </p:txBody>
        </p:sp>
        <p:sp>
          <p:nvSpPr>
            <p:cNvPr id="38" name="타원 37"/>
            <p:cNvSpPr/>
            <p:nvPr/>
          </p:nvSpPr>
          <p:spPr>
            <a:xfrm>
              <a:off x="4818526" y="3660730"/>
              <a:ext cx="936124" cy="917994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파일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송수신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6091516" y="3618822"/>
              <a:ext cx="936124" cy="917994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…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3FFC51-51F0-A7D2-B7B7-960DD6FD6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098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18D95E-8F2E-D5F0-405A-7D7908113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3EB3F9-22FB-877F-1E4C-C861F4F7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6876256" cy="4951604"/>
          </a:xfrm>
          <a:prstGeom prst="rect">
            <a:avLst/>
          </a:prstGeom>
        </p:spPr>
      </p:pic>
      <p:sp>
        <p:nvSpPr>
          <p:cNvPr id="3" name="모서리가 둥근 직사각형 12">
            <a:extLst>
              <a:ext uri="{FF2B5EF4-FFF2-40B4-BE49-F238E27FC236}">
                <a16:creationId xmlns:a16="http://schemas.microsoft.com/office/drawing/2014/main" id="{12995B25-448A-DB98-A678-299D7AD50960}"/>
              </a:ext>
            </a:extLst>
          </p:cNvPr>
          <p:cNvSpPr/>
          <p:nvPr/>
        </p:nvSpPr>
        <p:spPr>
          <a:xfrm>
            <a:off x="539552" y="2420888"/>
            <a:ext cx="1440160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EAACBB10-A8A6-4B11-8924-FF26EB53FAB3}"/>
              </a:ext>
            </a:extLst>
          </p:cNvPr>
          <p:cNvSpPr/>
          <p:nvPr/>
        </p:nvSpPr>
        <p:spPr>
          <a:xfrm>
            <a:off x="683568" y="3861048"/>
            <a:ext cx="1440160" cy="1953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B14051BC-8DBE-20B3-CADA-46AFEE4B5F10}"/>
              </a:ext>
            </a:extLst>
          </p:cNvPr>
          <p:cNvSpPr/>
          <p:nvPr/>
        </p:nvSpPr>
        <p:spPr>
          <a:xfrm>
            <a:off x="6012160" y="5877272"/>
            <a:ext cx="648072" cy="3430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610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 dirty="0">
                <a:solidFill>
                  <a:srgbClr val="0E55BE"/>
                </a:solidFill>
              </a:rPr>
              <a:t>2.3  Hello </a:t>
            </a:r>
            <a:r>
              <a:rPr lang="ko-KR" altLang="en-US" sz="2000" b="1" dirty="0">
                <a:solidFill>
                  <a:srgbClr val="0E55BE"/>
                </a:solidFill>
              </a:rPr>
              <a:t>프로젝트</a:t>
            </a:r>
            <a:endParaRPr lang="en-US" altLang="ko-KR" sz="2000" b="1" dirty="0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ko-KR" altLang="en-US" sz="1400" dirty="0">
                <a:solidFill>
                  <a:srgbClr val="0E55BE"/>
                </a:solidFill>
              </a:rPr>
              <a:t>이클립스와 </a:t>
            </a:r>
            <a:r>
              <a:rPr lang="ko-KR" altLang="en-US" sz="1400" dirty="0" err="1">
                <a:solidFill>
                  <a:srgbClr val="0E55BE"/>
                </a:solidFill>
              </a:rPr>
              <a:t>톰캣</a:t>
            </a:r>
            <a:r>
              <a:rPr lang="ko-KR" altLang="en-US" sz="1400" dirty="0">
                <a:solidFill>
                  <a:srgbClr val="0E55BE"/>
                </a:solidFill>
              </a:rPr>
              <a:t> 연동 테스트를 위한 프로젝트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585658"/>
            <a:ext cx="9144000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endParaRPr lang="en-US" altLang="ko-KR" sz="1600" dirty="0">
              <a:solidFill>
                <a:srgbClr val="0E55BE"/>
              </a:solidFill>
            </a:endParaRPr>
          </a:p>
          <a:p>
            <a:pPr algn="ctr">
              <a:spcAft>
                <a:spcPts val="1000"/>
              </a:spcAft>
            </a:pP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D541CA-9D3C-E8E1-191C-48FC0773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84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60E3B3-B499-13D4-C766-3BC16D7E2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3C7414-5449-5613-F568-3EDF2884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785937"/>
            <a:ext cx="9096375" cy="3286125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F5A54C30-1A5E-28C8-9B95-A0F31367D8D3}"/>
              </a:ext>
            </a:extLst>
          </p:cNvPr>
          <p:cNvSpPr/>
          <p:nvPr/>
        </p:nvSpPr>
        <p:spPr>
          <a:xfrm>
            <a:off x="2915816" y="1988840"/>
            <a:ext cx="79208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27A77C19-91E7-6433-3A6D-D3B04CBFEDB1}"/>
              </a:ext>
            </a:extLst>
          </p:cNvPr>
          <p:cNvSpPr/>
          <p:nvPr/>
        </p:nvSpPr>
        <p:spPr>
          <a:xfrm>
            <a:off x="2987824" y="3248979"/>
            <a:ext cx="172819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64CAD7FA-AFE4-9CBE-7468-BA1341B09CBC}"/>
              </a:ext>
            </a:extLst>
          </p:cNvPr>
          <p:cNvSpPr/>
          <p:nvPr/>
        </p:nvSpPr>
        <p:spPr>
          <a:xfrm>
            <a:off x="4716016" y="3248979"/>
            <a:ext cx="230425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CE72D82-2C02-86E1-3591-30D628FD2628}"/>
              </a:ext>
            </a:extLst>
          </p:cNvPr>
          <p:cNvSpPr/>
          <p:nvPr/>
        </p:nvSpPr>
        <p:spPr>
          <a:xfrm>
            <a:off x="7236296" y="4365104"/>
            <a:ext cx="151494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FC39EA-C963-82EA-2D2E-39F7A819B0C9}"/>
              </a:ext>
            </a:extLst>
          </p:cNvPr>
          <p:cNvSpPr/>
          <p:nvPr/>
        </p:nvSpPr>
        <p:spPr>
          <a:xfrm>
            <a:off x="179512" y="1166611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이클립스 설정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9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250E3F-FB01-4C8B-263E-8CBF28B4B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5C60B-E6F7-46C1-F0AD-D132A93A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96752"/>
            <a:ext cx="4095750" cy="4724400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B3E85A4B-CA94-8C1C-CE43-6EA17CD388AF}"/>
              </a:ext>
            </a:extLst>
          </p:cNvPr>
          <p:cNvSpPr/>
          <p:nvPr/>
        </p:nvSpPr>
        <p:spPr>
          <a:xfrm>
            <a:off x="1475656" y="3068960"/>
            <a:ext cx="194421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892D6F04-D0A8-0A99-A5F6-C99ED671000C}"/>
              </a:ext>
            </a:extLst>
          </p:cNvPr>
          <p:cNvSpPr/>
          <p:nvPr/>
        </p:nvSpPr>
        <p:spPr>
          <a:xfrm>
            <a:off x="3275856" y="5373216"/>
            <a:ext cx="108578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67AD72-BC75-56EA-D964-C7A28D1074E8}"/>
              </a:ext>
            </a:extLst>
          </p:cNvPr>
          <p:cNvSpPr/>
          <p:nvPr/>
        </p:nvSpPr>
        <p:spPr>
          <a:xfrm>
            <a:off x="179512" y="458819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이클립스 설정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881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2CD511-ED84-C916-1A79-FAA01A596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A9703-C370-52F4-F08D-A49BDDB0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2" y="1014577"/>
            <a:ext cx="7896225" cy="5905500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DC9BAA5B-CCC8-A187-B360-F2B804419506}"/>
              </a:ext>
            </a:extLst>
          </p:cNvPr>
          <p:cNvSpPr/>
          <p:nvPr/>
        </p:nvSpPr>
        <p:spPr>
          <a:xfrm>
            <a:off x="321861" y="1170759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4B0D1B21-3607-8200-2B75-101B4F00A997}"/>
              </a:ext>
            </a:extLst>
          </p:cNvPr>
          <p:cNvSpPr/>
          <p:nvPr/>
        </p:nvSpPr>
        <p:spPr>
          <a:xfrm>
            <a:off x="393868" y="1530799"/>
            <a:ext cx="3960441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CAB9E30B-B39C-CEB7-D8CC-6E7642D3E744}"/>
              </a:ext>
            </a:extLst>
          </p:cNvPr>
          <p:cNvSpPr/>
          <p:nvPr/>
        </p:nvSpPr>
        <p:spPr>
          <a:xfrm>
            <a:off x="4210294" y="1916832"/>
            <a:ext cx="338437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AE769-AEF7-F915-C852-A0DA96C01322}"/>
              </a:ext>
            </a:extLst>
          </p:cNvPr>
          <p:cNvSpPr/>
          <p:nvPr/>
        </p:nvSpPr>
        <p:spPr>
          <a:xfrm>
            <a:off x="253534" y="222331"/>
            <a:ext cx="8201550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 생성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이클립스 상단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메뉴에서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[File]-[New]-[Dynamic Web Project]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80DF7-26B2-01E8-6A0E-1DB96F913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178086"/>
              </p:ext>
            </p:extLst>
          </p:nvPr>
        </p:nvGraphicFramePr>
        <p:xfrm>
          <a:off x="293608" y="222331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884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58" y="2132856"/>
            <a:ext cx="6283846" cy="44268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4906" y="1268760"/>
            <a:ext cx="8201550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 생성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프로젝트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이름을 </a:t>
            </a:r>
            <a:r>
              <a:rPr kumimoji="1" lang="en-US" altLang="ko-KR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Hello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로 설정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 flipH="1">
            <a:off x="6682980" y="4399517"/>
            <a:ext cx="1057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547664" y="4244377"/>
            <a:ext cx="5112568" cy="1200847"/>
          </a:xfrm>
          <a:prstGeom prst="roundRect">
            <a:avLst>
              <a:gd name="adj" fmla="val 6356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668344" y="4279470"/>
            <a:ext cx="1529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Target runtime </a:t>
            </a:r>
            <a:r>
              <a:rPr lang="ko-KR" altLang="en-US" sz="1100" b="1" dirty="0">
                <a:solidFill>
                  <a:srgbClr val="FF0000"/>
                </a:solidFill>
              </a:rPr>
              <a:t>값이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&lt;None&gt;</a:t>
            </a:r>
            <a:r>
              <a:rPr lang="ko-KR" altLang="en-US" sz="1100" b="1" dirty="0">
                <a:solidFill>
                  <a:srgbClr val="FF0000"/>
                </a:solidFill>
              </a:rPr>
              <a:t>일 경우</a:t>
            </a:r>
            <a:r>
              <a:rPr lang="en-US" altLang="ko-KR" sz="1100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100" b="1" dirty="0" err="1">
                <a:solidFill>
                  <a:srgbClr val="FF0000"/>
                </a:solidFill>
              </a:rPr>
              <a:t>톰캣</a:t>
            </a:r>
            <a:r>
              <a:rPr lang="ko-KR" altLang="en-US" sz="1100" b="1" dirty="0">
                <a:solidFill>
                  <a:srgbClr val="FF0000"/>
                </a:solidFill>
              </a:rPr>
              <a:t> 연동 정보 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100" b="1" dirty="0">
                <a:solidFill>
                  <a:srgbClr val="FF0000"/>
                </a:solidFill>
              </a:rPr>
              <a:t>확인 필요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95536" y="332656"/>
            <a:ext cx="1972223" cy="461665"/>
            <a:chOff x="467544" y="591071"/>
            <a:chExt cx="1972223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3925" y="681668"/>
              <a:ext cx="1435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Hello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D04FE3-10C0-14CC-4C2B-2DAA6FDE0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1639AD48-57B8-22CA-51DF-CA7A3D0FF67D}"/>
              </a:ext>
            </a:extLst>
          </p:cNvPr>
          <p:cNvSpPr/>
          <p:nvPr/>
        </p:nvSpPr>
        <p:spPr>
          <a:xfrm>
            <a:off x="2367759" y="3184242"/>
            <a:ext cx="1772193" cy="3167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543B6D80-2296-1F9E-D2D3-DA8D2A478440}"/>
              </a:ext>
            </a:extLst>
          </p:cNvPr>
          <p:cNvSpPr/>
          <p:nvPr/>
        </p:nvSpPr>
        <p:spPr>
          <a:xfrm>
            <a:off x="5724128" y="6056595"/>
            <a:ext cx="958852" cy="3167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02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201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hello.jsp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추가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95536" y="332656"/>
            <a:ext cx="1972223" cy="461665"/>
            <a:chOff x="467544" y="591071"/>
            <a:chExt cx="1972223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435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Hello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D8DE09-52B5-1853-2155-59621B20D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A428F-A00E-032B-61D5-E87DFB0F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0" y="1835906"/>
            <a:ext cx="3871420" cy="4522545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7C398F97-D633-5EA1-E12C-988EF31D4F76}"/>
              </a:ext>
            </a:extLst>
          </p:cNvPr>
          <p:cNvSpPr/>
          <p:nvPr/>
        </p:nvSpPr>
        <p:spPr>
          <a:xfrm>
            <a:off x="611560" y="2936347"/>
            <a:ext cx="1003582" cy="2766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C4C6F13F-C67E-D694-01C4-F5EC6F2DC85A}"/>
              </a:ext>
            </a:extLst>
          </p:cNvPr>
          <p:cNvSpPr/>
          <p:nvPr/>
        </p:nvSpPr>
        <p:spPr>
          <a:xfrm>
            <a:off x="827584" y="3278167"/>
            <a:ext cx="648072" cy="1508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AC1A19BA-3AFA-D601-2EC0-2CC1847D51A1}"/>
              </a:ext>
            </a:extLst>
          </p:cNvPr>
          <p:cNvSpPr/>
          <p:nvPr/>
        </p:nvSpPr>
        <p:spPr>
          <a:xfrm>
            <a:off x="1325802" y="3429000"/>
            <a:ext cx="1878046" cy="1508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95BA58CD-E0F2-46B8-74AC-5A71A39B43CC}"/>
              </a:ext>
            </a:extLst>
          </p:cNvPr>
          <p:cNvSpPr/>
          <p:nvPr/>
        </p:nvSpPr>
        <p:spPr>
          <a:xfrm>
            <a:off x="3224440" y="4221088"/>
            <a:ext cx="12035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75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201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hello.jsp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추가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95536" y="332656"/>
            <a:ext cx="1972223" cy="461665"/>
            <a:chOff x="467544" y="591071"/>
            <a:chExt cx="1972223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435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Hello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D8DE09-52B5-1853-2155-59621B20D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99E8A-396E-ECDA-02D3-00D7CA17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63316"/>
            <a:ext cx="4875026" cy="4964851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81C084A3-899A-53C3-D144-8D14B4331C73}"/>
              </a:ext>
            </a:extLst>
          </p:cNvPr>
          <p:cNvSpPr/>
          <p:nvPr/>
        </p:nvSpPr>
        <p:spPr>
          <a:xfrm>
            <a:off x="1331640" y="4581128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60856B7C-E4C9-21C1-7F9F-47D9CEEE03B4}"/>
              </a:ext>
            </a:extLst>
          </p:cNvPr>
          <p:cNvSpPr/>
          <p:nvPr/>
        </p:nvSpPr>
        <p:spPr>
          <a:xfrm>
            <a:off x="1331640" y="5373216"/>
            <a:ext cx="172819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649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26185D-6B32-EF84-EF77-60E8832B8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1DD252-3BFC-8957-3AB1-131897CE9DA3}"/>
              </a:ext>
            </a:extLst>
          </p:cNvPr>
          <p:cNvSpPr/>
          <p:nvPr/>
        </p:nvSpPr>
        <p:spPr>
          <a:xfrm>
            <a:off x="474906" y="1268760"/>
            <a:ext cx="820155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lnSpc>
                <a:spcPct val="150000"/>
              </a:lnSpc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테스트 코드 작성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다음과 같은 코드 작성  후 저장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endParaRPr kumimoji="1" lang="en-US" altLang="ko-KR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0C62C9-9503-FB0E-B317-DF4380C4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2" y="2195570"/>
            <a:ext cx="6588224" cy="40789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FDD046-4946-5AFC-AAF7-A40C0F8DFCB1}"/>
              </a:ext>
            </a:extLst>
          </p:cNvPr>
          <p:cNvSpPr/>
          <p:nvPr/>
        </p:nvSpPr>
        <p:spPr>
          <a:xfrm>
            <a:off x="4788024" y="4365104"/>
            <a:ext cx="35283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en-US" altLang="ko-KR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&lt;% </a:t>
            </a: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과 </a:t>
            </a:r>
            <a:r>
              <a:rPr kumimoji="1" lang="en-US" altLang="ko-KR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%&gt;</a:t>
            </a: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사이에 자바 코드 추가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91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201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테스트 코드 작성 후 실행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95536" y="332656"/>
            <a:ext cx="1972223" cy="461665"/>
            <a:chOff x="467544" y="591071"/>
            <a:chExt cx="1972223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3925" y="681668"/>
              <a:ext cx="1435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Hello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85FAE1-47A2-1533-CF6C-66D578951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67739C-8739-65CF-975A-462324A8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23296"/>
            <a:ext cx="4150813" cy="4635155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9AE4AE6C-0123-DF0F-AE29-6E045AF9ADFB}"/>
              </a:ext>
            </a:extLst>
          </p:cNvPr>
          <p:cNvSpPr/>
          <p:nvPr/>
        </p:nvSpPr>
        <p:spPr>
          <a:xfrm>
            <a:off x="1431463" y="3284984"/>
            <a:ext cx="76427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DDEC9A83-3AEE-8F6F-FD4A-05C496561785}"/>
              </a:ext>
            </a:extLst>
          </p:cNvPr>
          <p:cNvSpPr/>
          <p:nvPr/>
        </p:nvSpPr>
        <p:spPr>
          <a:xfrm>
            <a:off x="1985622" y="5136532"/>
            <a:ext cx="328080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2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 dirty="0">
                <a:solidFill>
                  <a:srgbClr val="0E55BE"/>
                </a:solidFill>
              </a:rPr>
              <a:t>1.2  </a:t>
            </a:r>
            <a:r>
              <a:rPr lang="ko-KR" altLang="en-US" sz="2000" b="1" dirty="0">
                <a:solidFill>
                  <a:srgbClr val="0E55BE"/>
                </a:solidFill>
              </a:rPr>
              <a:t>웹의</a:t>
            </a:r>
            <a:r>
              <a:rPr lang="en-US" altLang="ko-KR" sz="2000" b="1" dirty="0">
                <a:solidFill>
                  <a:srgbClr val="0E55BE"/>
                </a:solidFill>
              </a:rPr>
              <a:t> </a:t>
            </a:r>
            <a:r>
              <a:rPr lang="ko-KR" altLang="en-US" sz="2000" b="1" dirty="0">
                <a:solidFill>
                  <a:srgbClr val="0E55BE"/>
                </a:solidFill>
              </a:rPr>
              <a:t>동작원리</a:t>
            </a:r>
            <a:endParaRPr lang="en-US" altLang="ko-KR" sz="2000" b="1" dirty="0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en-US" altLang="ko-KR" sz="1400" dirty="0">
                <a:solidFill>
                  <a:srgbClr val="0E55BE"/>
                </a:solidFill>
              </a:rPr>
              <a:t>Q.  HTTP</a:t>
            </a:r>
            <a:r>
              <a:rPr lang="ko-KR" altLang="en-US" sz="1400" dirty="0">
                <a:solidFill>
                  <a:srgbClr val="0E55BE"/>
                </a:solidFill>
              </a:rPr>
              <a:t>란 무엇인가요</a:t>
            </a:r>
            <a:r>
              <a:rPr lang="en-US" altLang="ko-KR" sz="1400" dirty="0">
                <a:solidFill>
                  <a:srgbClr val="0E55BE"/>
                </a:solidFill>
              </a:rPr>
              <a:t>?</a:t>
            </a:r>
            <a:endParaRPr lang="ko-KR" altLang="en-US" sz="1400" dirty="0">
              <a:solidFill>
                <a:srgbClr val="0E55B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85658"/>
            <a:ext cx="9144000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endParaRPr lang="en-US" altLang="ko-KR" sz="1600" dirty="0">
              <a:solidFill>
                <a:srgbClr val="0E55BE"/>
              </a:solidFill>
            </a:endParaRPr>
          </a:p>
          <a:p>
            <a:pPr algn="ctr">
              <a:spcAft>
                <a:spcPts val="1000"/>
              </a:spcAft>
            </a:pP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496F29-7290-C6EC-2C4B-45E142C7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9B88D-C495-14EB-7188-C6131ED58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EE730-2407-83C7-89CC-F9E52CBC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43194"/>
            <a:ext cx="4612654" cy="5771612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0A36113C-13D9-5AFC-61ED-48088C7B49DF}"/>
              </a:ext>
            </a:extLst>
          </p:cNvPr>
          <p:cNvSpPr/>
          <p:nvPr/>
        </p:nvSpPr>
        <p:spPr>
          <a:xfrm>
            <a:off x="827584" y="2996952"/>
            <a:ext cx="39604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185DED2C-3104-C891-51D4-9501815EC074}"/>
              </a:ext>
            </a:extLst>
          </p:cNvPr>
          <p:cNvSpPr/>
          <p:nvPr/>
        </p:nvSpPr>
        <p:spPr>
          <a:xfrm>
            <a:off x="3347864" y="5877272"/>
            <a:ext cx="936104" cy="4375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713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5843C-EE48-EC72-33BA-37E6C92A1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D2E85A-DF69-9942-E6B0-74889352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9560"/>
            <a:ext cx="3906189" cy="2206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EC60E5-70C8-492A-D104-1C0838CB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33" y="3081432"/>
            <a:ext cx="4761533" cy="3277019"/>
          </a:xfrm>
          <a:prstGeom prst="rect">
            <a:avLst/>
          </a:prstGeom>
        </p:spPr>
      </p:pic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5FA83C45-CBED-7184-5B6C-0F5E2B165668}"/>
              </a:ext>
            </a:extLst>
          </p:cNvPr>
          <p:cNvSpPr/>
          <p:nvPr/>
        </p:nvSpPr>
        <p:spPr>
          <a:xfrm>
            <a:off x="101942" y="1700808"/>
            <a:ext cx="17281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1D1596BB-06A6-9EDA-C2FF-6C36062B6171}"/>
              </a:ext>
            </a:extLst>
          </p:cNvPr>
          <p:cNvSpPr/>
          <p:nvPr/>
        </p:nvSpPr>
        <p:spPr>
          <a:xfrm>
            <a:off x="4644008" y="3089836"/>
            <a:ext cx="2088232" cy="2671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7795C5-C32B-AA9D-E710-6AA8E9E9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50"/>
            <a:ext cx="4139952" cy="2651022"/>
          </a:xfrm>
          <a:prstGeom prst="rect">
            <a:avLst/>
          </a:prstGeom>
        </p:spPr>
      </p:pic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6E754F78-BE90-E5DA-DE6B-38034CCAB7E4}"/>
              </a:ext>
            </a:extLst>
          </p:cNvPr>
          <p:cNvSpPr/>
          <p:nvPr/>
        </p:nvSpPr>
        <p:spPr>
          <a:xfrm>
            <a:off x="179512" y="1412776"/>
            <a:ext cx="180020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EDD21CC8-362B-18E4-0667-C9A7CA27F620}"/>
              </a:ext>
            </a:extLst>
          </p:cNvPr>
          <p:cNvSpPr/>
          <p:nvPr/>
        </p:nvSpPr>
        <p:spPr>
          <a:xfrm>
            <a:off x="683568" y="2137658"/>
            <a:ext cx="2016224" cy="2182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7D7B0140-38A4-8D90-01DF-9F696354CB69}"/>
              </a:ext>
            </a:extLst>
          </p:cNvPr>
          <p:cNvSpPr/>
          <p:nvPr/>
        </p:nvSpPr>
        <p:spPr>
          <a:xfrm>
            <a:off x="683568" y="2425690"/>
            <a:ext cx="2016224" cy="2182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0056E-B7F5-BD28-9F80-A9D1393E67F1}"/>
              </a:ext>
            </a:extLst>
          </p:cNvPr>
          <p:cNvSpPr txBox="1"/>
          <p:nvPr/>
        </p:nvSpPr>
        <p:spPr>
          <a:xfrm>
            <a:off x="1622385" y="10085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F76B1-B0AC-7E18-0A4A-191878E4057F}"/>
              </a:ext>
            </a:extLst>
          </p:cNvPr>
          <p:cNvSpPr txBox="1"/>
          <p:nvPr/>
        </p:nvSpPr>
        <p:spPr>
          <a:xfrm>
            <a:off x="268070" y="20621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0F272-C13F-6CC5-EA81-2A03EDF34432}"/>
              </a:ext>
            </a:extLst>
          </p:cNvPr>
          <p:cNvSpPr txBox="1"/>
          <p:nvPr/>
        </p:nvSpPr>
        <p:spPr>
          <a:xfrm>
            <a:off x="268070" y="2349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8538E-1B30-36FD-4199-7F4F594CB9AA}"/>
              </a:ext>
            </a:extLst>
          </p:cNvPr>
          <p:cNvSpPr txBox="1"/>
          <p:nvPr/>
        </p:nvSpPr>
        <p:spPr>
          <a:xfrm>
            <a:off x="6820926" y="3000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모서리가 둥근 직사각형 12">
            <a:extLst>
              <a:ext uri="{FF2B5EF4-FFF2-40B4-BE49-F238E27FC236}">
                <a16:creationId xmlns:a16="http://schemas.microsoft.com/office/drawing/2014/main" id="{06D2F1FB-A52E-5202-B9CF-85D8600DFA1C}"/>
              </a:ext>
            </a:extLst>
          </p:cNvPr>
          <p:cNvSpPr/>
          <p:nvPr/>
        </p:nvSpPr>
        <p:spPr>
          <a:xfrm>
            <a:off x="4788024" y="790316"/>
            <a:ext cx="1728192" cy="15588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DBB5E9-5CB1-A895-C599-AED3CF19553D}"/>
              </a:ext>
            </a:extLst>
          </p:cNvPr>
          <p:cNvSpPr txBox="1"/>
          <p:nvPr/>
        </p:nvSpPr>
        <p:spPr>
          <a:xfrm>
            <a:off x="6676443" y="714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모서리가 둥근 직사각형 12">
            <a:extLst>
              <a:ext uri="{FF2B5EF4-FFF2-40B4-BE49-F238E27FC236}">
                <a16:creationId xmlns:a16="http://schemas.microsoft.com/office/drawing/2014/main" id="{C2E2F812-C190-94F3-388A-C6B87DCC0E97}"/>
              </a:ext>
            </a:extLst>
          </p:cNvPr>
          <p:cNvSpPr/>
          <p:nvPr/>
        </p:nvSpPr>
        <p:spPr>
          <a:xfrm>
            <a:off x="4139952" y="3657902"/>
            <a:ext cx="4886013" cy="2003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257DE1-5CBF-9B47-0B4D-754CAA33B17C}"/>
              </a:ext>
            </a:extLst>
          </p:cNvPr>
          <p:cNvSpPr txBox="1"/>
          <p:nvPr/>
        </p:nvSpPr>
        <p:spPr>
          <a:xfrm>
            <a:off x="6696317" y="3391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F0CECF-2706-72EA-309E-C8AFF852E236}"/>
              </a:ext>
            </a:extLst>
          </p:cNvPr>
          <p:cNvCxnSpPr>
            <a:stCxn id="12" idx="3"/>
          </p:cNvCxnSpPr>
          <p:nvPr/>
        </p:nvCxnSpPr>
        <p:spPr>
          <a:xfrm>
            <a:off x="1979712" y="1484784"/>
            <a:ext cx="2664296" cy="17281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17448A4-389D-41F9-EA41-3EB76CCBD863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771800" y="1569762"/>
            <a:ext cx="2016224" cy="70711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AE245C-90B8-0051-350A-8E34095D9E29}"/>
              </a:ext>
            </a:extLst>
          </p:cNvPr>
          <p:cNvCxnSpPr>
            <a:cxnSpLocks/>
          </p:cNvCxnSpPr>
          <p:nvPr/>
        </p:nvCxnSpPr>
        <p:spPr>
          <a:xfrm>
            <a:off x="2611573" y="2543577"/>
            <a:ext cx="1456371" cy="14739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ECA834-B208-2A27-B922-B2C853B5140A}"/>
              </a:ext>
            </a:extLst>
          </p:cNvPr>
          <p:cNvSpPr/>
          <p:nvPr/>
        </p:nvSpPr>
        <p:spPr>
          <a:xfrm>
            <a:off x="192456" y="4508816"/>
            <a:ext cx="8201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실행 결과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7D8135-DC46-C2CA-5E6F-9BC26B6B92C6}"/>
              </a:ext>
            </a:extLst>
          </p:cNvPr>
          <p:cNvSpPr/>
          <p:nvPr/>
        </p:nvSpPr>
        <p:spPr>
          <a:xfrm>
            <a:off x="6644348" y="1303879"/>
            <a:ext cx="1762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이클립스 실행창에 출력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235E14-EA71-E935-132A-CEB802659C6E}"/>
              </a:ext>
            </a:extLst>
          </p:cNvPr>
          <p:cNvSpPr/>
          <p:nvPr/>
        </p:nvSpPr>
        <p:spPr>
          <a:xfrm>
            <a:off x="7108139" y="2999457"/>
            <a:ext cx="17625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제목에 출력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5D421B5-05EA-7B4A-1B3B-0A03866DE573}"/>
              </a:ext>
            </a:extLst>
          </p:cNvPr>
          <p:cNvSpPr/>
          <p:nvPr/>
        </p:nvSpPr>
        <p:spPr>
          <a:xfrm>
            <a:off x="5696932" y="6085653"/>
            <a:ext cx="176256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본문에 출력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96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201550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실행시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오류 발생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?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아래 오류는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톰캣과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연결에 이용되는</a:t>
            </a:r>
            <a:r>
              <a:rPr kumimoji="1" lang="ko-KR" alt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포트가 이미 </a:t>
            </a:r>
            <a:r>
              <a:rPr kumimoji="1" lang="ko-KR" altLang="en-US" sz="14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사용중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일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때 발생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(The server cannot be started because one or more of the ports are invalid.)</a:t>
            </a:r>
            <a:endParaRPr kumimoji="1" lang="en-US" altLang="ko-KR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pic>
        <p:nvPicPr>
          <p:cNvPr id="30721" name="_x425554704" descr="EMB00025c90be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28" y="2636912"/>
            <a:ext cx="3674705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5536" y="332656"/>
            <a:ext cx="1972223" cy="461665"/>
            <a:chOff x="467544" y="591071"/>
            <a:chExt cx="1972223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435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Hello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1C8F5-A7CC-0053-64E7-156F673F1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16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201550" cy="171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오류 원인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2.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다른 웹 서버가 실행 중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관리자 모드로 명령 프롬프트 실행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netstat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명령어를 이용하여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8080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포트를 가진 프로세스 아이디 획득 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(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아래 화면 예에서는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1452)</a:t>
            </a: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taskkill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명령어를 이용하여 프로세스 종료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84984"/>
            <a:ext cx="6826537" cy="195748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5536" y="332656"/>
            <a:ext cx="1972223" cy="461665"/>
            <a:chOff x="467544" y="591071"/>
            <a:chExt cx="1972223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3925" y="681668"/>
              <a:ext cx="1435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Hello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181FBE-7E48-CD0D-9A66-FF4085704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074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03. HTML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438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내용 개체 틀 27">
            <a:extLst>
              <a:ext uri="{FF2B5EF4-FFF2-40B4-BE49-F238E27FC236}">
                <a16:creationId xmlns:a16="http://schemas.microsoft.com/office/drawing/2014/main" id="{BC9BED25-66DA-0C95-9456-E16C93F97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HTML</a:t>
            </a:r>
            <a:r>
              <a:rPr lang="ko-KR" altLang="en-US" dirty="0"/>
              <a:t>과 웹 브라우저 알아보기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실습 준비하기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HTML </a:t>
            </a:r>
            <a:r>
              <a:rPr lang="ko-KR" altLang="en-US" dirty="0"/>
              <a:t>문서 구조 이해하기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CSS </a:t>
            </a:r>
            <a:r>
              <a:rPr lang="ko-KR" altLang="en-US" dirty="0"/>
              <a:t>맛보기</a:t>
            </a:r>
            <a:endParaRPr lang="en-US" altLang="ko-KR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5843C-EE48-EC72-33BA-37E6C92A1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D2E85A-DF69-9942-E6B0-74889352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9560"/>
            <a:ext cx="3906189" cy="2206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EC60E5-70C8-492A-D104-1C0838CB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33" y="3081432"/>
            <a:ext cx="4761533" cy="3277019"/>
          </a:xfrm>
          <a:prstGeom prst="rect">
            <a:avLst/>
          </a:prstGeom>
        </p:spPr>
      </p:pic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5FA83C45-CBED-7184-5B6C-0F5E2B165668}"/>
              </a:ext>
            </a:extLst>
          </p:cNvPr>
          <p:cNvSpPr/>
          <p:nvPr/>
        </p:nvSpPr>
        <p:spPr>
          <a:xfrm>
            <a:off x="101942" y="1700808"/>
            <a:ext cx="17281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1D1596BB-06A6-9EDA-C2FF-6C36062B6171}"/>
              </a:ext>
            </a:extLst>
          </p:cNvPr>
          <p:cNvSpPr/>
          <p:nvPr/>
        </p:nvSpPr>
        <p:spPr>
          <a:xfrm>
            <a:off x="4644008" y="3089836"/>
            <a:ext cx="2088232" cy="2671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7795C5-C32B-AA9D-E710-6AA8E9E9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9550"/>
            <a:ext cx="4139952" cy="2651022"/>
          </a:xfrm>
          <a:prstGeom prst="rect">
            <a:avLst/>
          </a:prstGeom>
        </p:spPr>
      </p:pic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6E754F78-BE90-E5DA-DE6B-38034CCAB7E4}"/>
              </a:ext>
            </a:extLst>
          </p:cNvPr>
          <p:cNvSpPr/>
          <p:nvPr/>
        </p:nvSpPr>
        <p:spPr>
          <a:xfrm>
            <a:off x="179512" y="1412776"/>
            <a:ext cx="180020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EDD21CC8-362B-18E4-0667-C9A7CA27F620}"/>
              </a:ext>
            </a:extLst>
          </p:cNvPr>
          <p:cNvSpPr/>
          <p:nvPr/>
        </p:nvSpPr>
        <p:spPr>
          <a:xfrm>
            <a:off x="683568" y="2137658"/>
            <a:ext cx="2016224" cy="2182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7D7B0140-38A4-8D90-01DF-9F696354CB69}"/>
              </a:ext>
            </a:extLst>
          </p:cNvPr>
          <p:cNvSpPr/>
          <p:nvPr/>
        </p:nvSpPr>
        <p:spPr>
          <a:xfrm>
            <a:off x="683568" y="2425690"/>
            <a:ext cx="2016224" cy="2182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0056E-B7F5-BD28-9F80-A9D1393E67F1}"/>
              </a:ext>
            </a:extLst>
          </p:cNvPr>
          <p:cNvSpPr txBox="1"/>
          <p:nvPr/>
        </p:nvSpPr>
        <p:spPr>
          <a:xfrm>
            <a:off x="1622385" y="10085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F76B1-B0AC-7E18-0A4A-191878E4057F}"/>
              </a:ext>
            </a:extLst>
          </p:cNvPr>
          <p:cNvSpPr txBox="1"/>
          <p:nvPr/>
        </p:nvSpPr>
        <p:spPr>
          <a:xfrm>
            <a:off x="268070" y="20621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0F272-C13F-6CC5-EA81-2A03EDF34432}"/>
              </a:ext>
            </a:extLst>
          </p:cNvPr>
          <p:cNvSpPr txBox="1"/>
          <p:nvPr/>
        </p:nvSpPr>
        <p:spPr>
          <a:xfrm>
            <a:off x="268070" y="2349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8538E-1B30-36FD-4199-7F4F594CB9AA}"/>
              </a:ext>
            </a:extLst>
          </p:cNvPr>
          <p:cNvSpPr txBox="1"/>
          <p:nvPr/>
        </p:nvSpPr>
        <p:spPr>
          <a:xfrm>
            <a:off x="6820926" y="3000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모서리가 둥근 직사각형 12">
            <a:extLst>
              <a:ext uri="{FF2B5EF4-FFF2-40B4-BE49-F238E27FC236}">
                <a16:creationId xmlns:a16="http://schemas.microsoft.com/office/drawing/2014/main" id="{06D2F1FB-A52E-5202-B9CF-85D8600DFA1C}"/>
              </a:ext>
            </a:extLst>
          </p:cNvPr>
          <p:cNvSpPr/>
          <p:nvPr/>
        </p:nvSpPr>
        <p:spPr>
          <a:xfrm>
            <a:off x="4788024" y="790316"/>
            <a:ext cx="1728192" cy="15588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DBB5E9-5CB1-A895-C599-AED3CF19553D}"/>
              </a:ext>
            </a:extLst>
          </p:cNvPr>
          <p:cNvSpPr txBox="1"/>
          <p:nvPr/>
        </p:nvSpPr>
        <p:spPr>
          <a:xfrm>
            <a:off x="6676443" y="714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모서리가 둥근 직사각형 12">
            <a:extLst>
              <a:ext uri="{FF2B5EF4-FFF2-40B4-BE49-F238E27FC236}">
                <a16:creationId xmlns:a16="http://schemas.microsoft.com/office/drawing/2014/main" id="{C2E2F812-C190-94F3-388A-C6B87DCC0E97}"/>
              </a:ext>
            </a:extLst>
          </p:cNvPr>
          <p:cNvSpPr/>
          <p:nvPr/>
        </p:nvSpPr>
        <p:spPr>
          <a:xfrm>
            <a:off x="4139952" y="3657902"/>
            <a:ext cx="4886013" cy="2003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257DE1-5CBF-9B47-0B4D-754CAA33B17C}"/>
              </a:ext>
            </a:extLst>
          </p:cNvPr>
          <p:cNvSpPr txBox="1"/>
          <p:nvPr/>
        </p:nvSpPr>
        <p:spPr>
          <a:xfrm>
            <a:off x="6696317" y="3391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F0CECF-2706-72EA-309E-C8AFF852E236}"/>
              </a:ext>
            </a:extLst>
          </p:cNvPr>
          <p:cNvCxnSpPr>
            <a:stCxn id="12" idx="3"/>
          </p:cNvCxnSpPr>
          <p:nvPr/>
        </p:nvCxnSpPr>
        <p:spPr>
          <a:xfrm>
            <a:off x="1979712" y="1484784"/>
            <a:ext cx="2664296" cy="17281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17448A4-389D-41F9-EA41-3EB76CCBD863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771800" y="1569762"/>
            <a:ext cx="2016224" cy="70711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AE245C-90B8-0051-350A-8E34095D9E29}"/>
              </a:ext>
            </a:extLst>
          </p:cNvPr>
          <p:cNvCxnSpPr>
            <a:cxnSpLocks/>
          </p:cNvCxnSpPr>
          <p:nvPr/>
        </p:nvCxnSpPr>
        <p:spPr>
          <a:xfrm>
            <a:off x="2611573" y="2543577"/>
            <a:ext cx="1456371" cy="14739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7D8135-DC46-C2CA-5E6F-9BC26B6B92C6}"/>
              </a:ext>
            </a:extLst>
          </p:cNvPr>
          <p:cNvSpPr/>
          <p:nvPr/>
        </p:nvSpPr>
        <p:spPr>
          <a:xfrm>
            <a:off x="6644348" y="1303879"/>
            <a:ext cx="1762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이클립스 실행창에 출력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235E14-EA71-E935-132A-CEB802659C6E}"/>
              </a:ext>
            </a:extLst>
          </p:cNvPr>
          <p:cNvSpPr/>
          <p:nvPr/>
        </p:nvSpPr>
        <p:spPr>
          <a:xfrm>
            <a:off x="7108139" y="2999457"/>
            <a:ext cx="17625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제목에 출력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5D421B5-05EA-7B4A-1B3B-0A03866DE573}"/>
              </a:ext>
            </a:extLst>
          </p:cNvPr>
          <p:cNvSpPr/>
          <p:nvPr/>
        </p:nvSpPr>
        <p:spPr>
          <a:xfrm>
            <a:off x="467544" y="4028932"/>
            <a:ext cx="3312368" cy="27392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본문에 출력되는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데이터의 모양을 꾸미고 싶다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웹브라우저에</a:t>
            </a: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출력되는 데이터이기때문에 </a:t>
            </a:r>
            <a:r>
              <a:rPr kumimoji="1" lang="en-US" altLang="ko-KR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HTML CSS </a:t>
            </a:r>
            <a:r>
              <a:rPr kumimoji="1" lang="en-US" altLang="ko-KR" sz="1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Javascript</a:t>
            </a: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등을 이용해서 모양을 설정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해야됨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22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63501" y="773704"/>
            <a:ext cx="8963994" cy="632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표준 기술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큰 의미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표준 기술을 총칭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CSS3와 자바스크립트를 모두 포함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작은 의미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웹 페이지를 구성하는 HTML 마크업 언어 그 자체</a:t>
            </a:r>
            <a:endParaRPr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/>
              <a:t>					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529" y="1268760"/>
            <a:ext cx="5906942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CSS </a:t>
            </a:r>
            <a:r>
              <a:rPr lang="ko-KR" b="0" baseline="30000" dirty="0"/>
              <a:t>Cascading Style Sheets</a:t>
            </a:r>
            <a:r>
              <a:rPr lang="ko-KR" b="0" dirty="0"/>
              <a:t> 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HTML 페이지에 스타일을 지정하는 스타일시트를 작성할 때 사용하는 언어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현대 웹 페이지에서 매우 중요한 역할 수행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자바스크립트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표준 명칭: ECMAScript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HTML 페이지에서 사용자 반응 등을 처리하는 스크립트를 작성하는 언어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클라이언트 웹 개발을 하기 위해 만들었지만, 현대에는 서버는 물론 로봇 개발에도 사용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782" y="1985385"/>
            <a:ext cx="6350436" cy="20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6384" y="4356006"/>
            <a:ext cx="2705775" cy="125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멀티미디어 기능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플러그인 도움 없이도 스스로 음악과 동영상을 재생</a:t>
            </a:r>
            <a:endParaRPr sz="16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그래픽 기능</a:t>
            </a:r>
            <a:endParaRPr sz="1800" b="1" dirty="0"/>
          </a:p>
          <a:p>
            <a:pPr marL="720725" lvl="2" indent="-185737">
              <a:spcBef>
                <a:spcPts val="320"/>
              </a:spcBef>
              <a:buSzPts val="1600"/>
            </a:pPr>
            <a:r>
              <a:rPr lang="en-US" altLang="ko-KR" sz="1600" dirty="0"/>
              <a:t>2</a:t>
            </a:r>
            <a:r>
              <a:rPr lang="ko-KR" altLang="en-US" sz="1600" dirty="0"/>
              <a:t>차원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1</a:t>
            </a:r>
            <a:r>
              <a:rPr lang="ko-KR" altLang="en-US" sz="1400" dirty="0"/>
              <a:t> </a:t>
            </a:r>
            <a:r>
              <a:rPr lang="en-US" altLang="ko-KR" sz="1400" dirty="0"/>
              <a:t>HTML </a:t>
            </a:r>
            <a:r>
              <a:rPr lang="ko-KR" altLang="en-US" sz="1400" dirty="0"/>
              <a:t>태그를 사용해 </a:t>
            </a:r>
            <a:r>
              <a:rPr lang="en-US" altLang="ko-KR" sz="1400" dirty="0"/>
              <a:t>2</a:t>
            </a:r>
            <a:r>
              <a:rPr lang="ko-KR" altLang="en-US" sz="1400" dirty="0"/>
              <a:t>차원 벡터 그래픽 구현</a:t>
            </a:r>
            <a:endParaRPr lang="ko-KR" altLang="en-US" dirty="0"/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2</a:t>
            </a:r>
            <a:r>
              <a:rPr lang="ko-KR" altLang="en-US" sz="1400" dirty="0"/>
              <a:t>  자바스크립트 캔버스를 사용해 </a:t>
            </a:r>
            <a:r>
              <a:rPr lang="en-US" altLang="ko-KR" sz="1400" dirty="0"/>
              <a:t>2</a:t>
            </a:r>
            <a:r>
              <a:rPr lang="ko-KR" altLang="en-US" sz="1400" dirty="0"/>
              <a:t>차원 </a:t>
            </a:r>
            <a:r>
              <a:rPr lang="ko-KR" altLang="en-US" sz="1400" dirty="0" err="1"/>
              <a:t>래스터</a:t>
            </a:r>
            <a:r>
              <a:rPr lang="ko-KR" altLang="en-US" sz="1400" dirty="0"/>
              <a:t> 그래픽 구현</a:t>
            </a:r>
          </a:p>
          <a:p>
            <a:pPr marL="720725" lvl="2" indent="-185737">
              <a:spcBef>
                <a:spcPts val="320"/>
              </a:spcBef>
              <a:buSzPts val="1600"/>
            </a:pPr>
            <a:r>
              <a:rPr lang="en-US" altLang="ko-KR" sz="1600" dirty="0"/>
              <a:t>3</a:t>
            </a:r>
            <a:r>
              <a:rPr lang="ko-KR" altLang="en-US" sz="1600" dirty="0"/>
              <a:t>차원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1</a:t>
            </a:r>
            <a:r>
              <a:rPr lang="ko-KR" altLang="en-US" sz="1400" dirty="0"/>
              <a:t> </a:t>
            </a:r>
            <a:r>
              <a:rPr lang="en-US" altLang="ko-KR" sz="1400" dirty="0"/>
              <a:t>CSS3</a:t>
            </a:r>
            <a:r>
              <a:rPr lang="ko-KR" altLang="en-US" sz="1400" dirty="0"/>
              <a:t>를 사용해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그래픽 구현</a:t>
            </a:r>
            <a:endParaRPr lang="ko-KR" altLang="en-US" dirty="0"/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2</a:t>
            </a:r>
            <a:r>
              <a:rPr lang="ko-KR" altLang="en-US" sz="1400" dirty="0"/>
              <a:t> 자바스크립트 </a:t>
            </a:r>
            <a:r>
              <a:rPr lang="en-US" altLang="ko-KR" sz="1400" dirty="0" err="1"/>
              <a:t>WebGL</a:t>
            </a:r>
            <a:r>
              <a:rPr lang="ko-KR" altLang="en-US" sz="1400" dirty="0"/>
              <a:t>을 사용해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그래픽 구현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1860783" cy="461665"/>
            <a:chOff x="467544" y="591071"/>
            <a:chExt cx="1860783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웹의 동작원리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202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HTTP (Hyper-Text Transfer Protocol)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웹은 기본적으로 클라이언트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서버 구조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클라이언트에는 브라우저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서버에는 웹 서버가 동작하며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통신을 위해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HTTP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가 이용됨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HTTP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는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하이퍼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텍스트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(Hyper-Text),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즉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HTML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문서를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전송하기 위한 프로토콜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HTML 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문서를 요청하고 응답 받기 위한 통신규약</a:t>
            </a:r>
            <a:endParaRPr kumimoji="1" lang="en-US" altLang="ko-KR" sz="13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문서 요청 과정에서 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URL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이 이용</a:t>
            </a:r>
            <a:endParaRPr kumimoji="1" lang="en-US" altLang="ko-KR" sz="13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3" y="3524743"/>
            <a:ext cx="6192688" cy="235252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178F55-A3DB-16AF-8FBE-52FC494ED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3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HTML5 주요 기능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/>
              <a:t>통신 기능</a:t>
            </a:r>
            <a:endParaRPr sz="1800" b="1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b="0"/>
              <a:t>서버와 실시간으로 쌍방향 통신을 수행</a:t>
            </a:r>
            <a:endParaRPr sz="1600" b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웹에서 실시간 채팅, 다수의 사람과 온라인 게임, 고객 센터 문의-답변 가능</a:t>
            </a:r>
            <a:endParaRPr sz="1600" b="0"/>
          </a:p>
          <a:p>
            <a:pPr marL="355600" lvl="0" indent="-63818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205867"/>
              </a:buClr>
              <a:buSzPts val="3120"/>
              <a:buFont typeface="Noto Sans Symbols"/>
              <a:buNone/>
            </a:pPr>
            <a:endParaRPr sz="2400"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2348880"/>
            <a:ext cx="6048672" cy="410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장치 접근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장치에 접근해 정보와 기능을 사용 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예) 배터리 잔량, 현재 위치, </a:t>
            </a:r>
            <a:r>
              <a:rPr lang="ko-KR" sz="1600" dirty="0" err="1"/>
              <a:t>알람</a:t>
            </a:r>
            <a:r>
              <a:rPr lang="ko-KR" sz="1600" dirty="0"/>
              <a:t>, </a:t>
            </a:r>
            <a:r>
              <a:rPr lang="ko-KR" sz="1600" dirty="0" err="1"/>
              <a:t>스마트폰</a:t>
            </a:r>
            <a:r>
              <a:rPr lang="ko-KR" sz="1600" dirty="0"/>
              <a:t> GPS로 현재 위치 확인</a:t>
            </a:r>
            <a:endParaRPr lang="en-US" altLang="ko-KR" sz="1600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오프라인 및 저장소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인터넷이 연결되지 않은 상태에서도 응용 프로그램을 동작</a:t>
            </a:r>
            <a:r>
              <a:rPr lang="en-US" altLang="ko-KR" sz="1600" dirty="0"/>
              <a:t> </a:t>
            </a:r>
            <a:r>
              <a:rPr lang="ko-KR" sz="1600" dirty="0"/>
              <a:t>가능</a:t>
            </a:r>
            <a:endParaRPr sz="1600" dirty="0"/>
          </a:p>
          <a:p>
            <a:pPr marL="534987" lvl="2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dirty="0"/>
              <a:t>   </a:t>
            </a:r>
            <a:r>
              <a:rPr lang="ko-KR" sz="1600" dirty="0"/>
              <a:t>HTML5를 응용 프로그램의 중심으로 사용하는 운영체제 등장</a:t>
            </a:r>
            <a:endParaRPr sz="1600" dirty="0"/>
          </a:p>
          <a:p>
            <a:pPr marL="720725" lvl="2" indent="-841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dirty="0"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6072" y="3792596"/>
            <a:ext cx="4352528" cy="28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 err="1"/>
              <a:t>시맨틱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검색 엔진 같은 프로그램이 정보를 분석, 자료를 검색 및 처리해서 제공하는 지능형 웹</a:t>
            </a:r>
            <a:endParaRPr sz="1600" dirty="0"/>
          </a:p>
          <a:p>
            <a:pPr marL="720725" lvl="2" indent="-841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CSS3 스타일시트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CSS3 스타일시트를 사용하면 3차원 변환과 애니메이션 효과 적용 가능</a:t>
            </a:r>
            <a:endParaRPr sz="16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웹의 성능 극대화 및 통합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HTML5의 추가 기능으로 기존에 이용하던 웹의 성능을 극대화할 수 있음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웹 </a:t>
            </a:r>
            <a:r>
              <a:rPr lang="ko-KR" sz="1600" dirty="0" err="1"/>
              <a:t>워커를</a:t>
            </a:r>
            <a:r>
              <a:rPr lang="ko-KR" sz="1600" dirty="0"/>
              <a:t> 이용하면 사용자 화면을 멈추지 않으면서 연산 도 처리 가능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HTML5 표준을 적용한 웹 브라우저를 사용해 간단한 워드 작업이나 게임</a:t>
            </a:r>
            <a:r>
              <a:rPr lang="en-US" altLang="ko-KR" sz="1600" dirty="0"/>
              <a:t> </a:t>
            </a:r>
            <a:r>
              <a:rPr lang="ko-KR" sz="1600" dirty="0"/>
              <a:t>가능</a:t>
            </a:r>
            <a:endParaRPr sz="18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HTML5 기본 용어</a:t>
            </a: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태그와 요소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요소 - HTML 페이지를 구성하는 각 부품(제목, 본문, 이미지 등)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태그 - 요소를 만들 때 사용하는 작성 방법 </a:t>
            </a: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2492896"/>
            <a:ext cx="69818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HTML5 기본 용어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태그와 요소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2924944"/>
            <a:ext cx="6162675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1412776"/>
            <a:ext cx="5203473" cy="14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HTML5 기본 용어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속성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속성 - 태그에 추가 정보를 부여할 때 사용하는 것</a:t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652117"/>
            <a:ext cx="66294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텍스트 </a:t>
            </a:r>
            <a:r>
              <a:rPr kumimoji="1" lang="ko-KR" altLang="en-US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입력형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  &lt;input type=“</a:t>
            </a:r>
            <a:r>
              <a:rPr kumimoji="1" lang="en-US" altLang="ko-KR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text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”&gt;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한 줄의 텍스트를 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입력받기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위한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UI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제공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Hello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프로젝트에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input1.html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추가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Hello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프로젝트의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webapp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폴더에서 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      오른쪽 버튼 눌러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[New]-[HTML file]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선택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14980" y="2132856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332656"/>
            <a:ext cx="1597890" cy="461665"/>
            <a:chOff x="467544" y="591071"/>
            <a:chExt cx="1597890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</a:t>
              </a:r>
              <a:r>
                <a:rPr lang="en-US" altLang="ko-KR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태그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70D435F-4A83-1B32-6318-E54CB8C15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1" y="3345640"/>
            <a:ext cx="2575303" cy="30689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9F3988-EB84-EE0C-DD24-5FEC1A557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75" y="3387571"/>
            <a:ext cx="3087812" cy="3113416"/>
          </a:xfrm>
          <a:prstGeom prst="rect">
            <a:avLst/>
          </a:prstGeom>
        </p:spPr>
      </p:pic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E5D9517F-283B-6AC0-10FF-64E130C5581F}"/>
              </a:ext>
            </a:extLst>
          </p:cNvPr>
          <p:cNvSpPr/>
          <p:nvPr/>
        </p:nvSpPr>
        <p:spPr>
          <a:xfrm>
            <a:off x="400519" y="4271952"/>
            <a:ext cx="1867225" cy="237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B8D0575-9229-8935-B879-9BF11BC8FCB1}"/>
              </a:ext>
            </a:extLst>
          </p:cNvPr>
          <p:cNvSpPr/>
          <p:nvPr/>
        </p:nvSpPr>
        <p:spPr>
          <a:xfrm>
            <a:off x="2123728" y="4796738"/>
            <a:ext cx="1077628" cy="2164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B882E4FC-8807-BFA7-4016-2C7B187158DD}"/>
              </a:ext>
            </a:extLst>
          </p:cNvPr>
          <p:cNvSpPr/>
          <p:nvPr/>
        </p:nvSpPr>
        <p:spPr>
          <a:xfrm>
            <a:off x="4690661" y="5157192"/>
            <a:ext cx="745435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F0206069-E00E-05EC-F681-6098BE199BF1}"/>
              </a:ext>
            </a:extLst>
          </p:cNvPr>
          <p:cNvSpPr/>
          <p:nvPr/>
        </p:nvSpPr>
        <p:spPr>
          <a:xfrm>
            <a:off x="4660738" y="5721077"/>
            <a:ext cx="745435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2907BC99-3C14-58B9-B944-FF8045962B36}"/>
              </a:ext>
            </a:extLst>
          </p:cNvPr>
          <p:cNvSpPr/>
          <p:nvPr/>
        </p:nvSpPr>
        <p:spPr>
          <a:xfrm>
            <a:off x="6156176" y="6198576"/>
            <a:ext cx="60141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42081E-C377-D36E-802E-740C1E40F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941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HTML5 기본 용어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주석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주석 - 코드 설명 기록(프로그램의 실행에 영향을 미치지 않음)</a:t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307" y="2060847"/>
            <a:ext cx="7337386" cy="345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HTML5 페이지 구조와 작성법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HTML5 페이지의 구조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556790"/>
            <a:ext cx="8401943" cy="341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HTML5 페이지 구조와 작성법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HTML5 페이지의 구조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&lt;html&gt; 태그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웹 페이지의 사용 언어를 구글 검색 엔진에 제공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900" y="2309510"/>
            <a:ext cx="2762968" cy="38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1961" y="2318628"/>
            <a:ext cx="3383102" cy="384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1860783" cy="461665"/>
            <a:chOff x="467544" y="591071"/>
            <a:chExt cx="1860783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cap="smal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웹의 동작원리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URL (Uniform Resource Location)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HTML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문서의 주소를 표현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URL  =  [①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프로토콜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] :// [②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서버주소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] : [③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포트번호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] / [④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파일경로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프로토콜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:  http 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또는 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https (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옵션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ko-KR" altLang="en-US" sz="1300" dirty="0" err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서버주소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서버가 위치한 주소 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(ex. www.naver.com)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포트번호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운영 체제에서 네트워크 서비스나 특정 프로세스를 식별하기 위한 논리적인 단위로 웹 서비스의 경우 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80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번을 이용하도록 미리 정의되어 있음 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옵션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ko-KR" altLang="en-US" sz="1300" dirty="0" err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파일경로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:  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서버 내에서 웹 페이지가 위치한 디렉토리 주소 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옵션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디폴트는 </a:t>
            </a:r>
            <a:r>
              <a:rPr kumimoji="1" lang="en-US" altLang="ko-KR" sz="13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index.html)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5" y="4010133"/>
            <a:ext cx="7056784" cy="193466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76864A-B336-31A6-C3D9-1FED5986C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921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글자 태그</a:t>
            </a: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페이지에서는 글자 태그가 비중이 큼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1268760"/>
            <a:ext cx="7236296" cy="4911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글자 태그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제목과 본문 글자 태그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문서의 제목을 표현할 때 사용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h는 Heading을 의미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1" y="2132857"/>
            <a:ext cx="3930334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글자 태그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3-1] 제목 표현												     			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412776"/>
            <a:ext cx="8184060" cy="45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26185D-6B32-EF84-EF77-60E8832B8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1DD252-3BFC-8957-3AB1-131897CE9DA3}"/>
              </a:ext>
            </a:extLst>
          </p:cNvPr>
          <p:cNvSpPr/>
          <p:nvPr/>
        </p:nvSpPr>
        <p:spPr>
          <a:xfrm>
            <a:off x="236816" y="404664"/>
            <a:ext cx="820155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lnSpc>
                <a:spcPct val="150000"/>
              </a:lnSpc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Jsp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의 코드를 다음과 같이 수정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endParaRPr kumimoji="1" lang="en-US" altLang="ko-KR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0C62C9-9503-FB0E-B317-DF4380C4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2" y="2195570"/>
            <a:ext cx="6588224" cy="40789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912FA8-3B24-D263-88E2-CFB8630D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476"/>
            <a:ext cx="9144000" cy="5532329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E8BCAACE-A3AB-6763-AA0E-1B4773C2B498}"/>
              </a:ext>
            </a:extLst>
          </p:cNvPr>
          <p:cNvSpPr/>
          <p:nvPr/>
        </p:nvSpPr>
        <p:spPr>
          <a:xfrm>
            <a:off x="1259632" y="4797152"/>
            <a:ext cx="4886013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37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201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테스트 코드 작성 후 실행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95536" y="332656"/>
            <a:ext cx="1972223" cy="461665"/>
            <a:chOff x="467544" y="591071"/>
            <a:chExt cx="1972223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3925" y="681668"/>
              <a:ext cx="1435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Hello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85FAE1-47A2-1533-CF6C-66D578951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67739C-8739-65CF-975A-462324A8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23296"/>
            <a:ext cx="4150813" cy="4635155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9AE4AE6C-0123-DF0F-AE29-6E045AF9ADFB}"/>
              </a:ext>
            </a:extLst>
          </p:cNvPr>
          <p:cNvSpPr/>
          <p:nvPr/>
        </p:nvSpPr>
        <p:spPr>
          <a:xfrm>
            <a:off x="1431463" y="3284984"/>
            <a:ext cx="76427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DDEC9A83-3AEE-8F6F-FD4A-05C496561785}"/>
              </a:ext>
            </a:extLst>
          </p:cNvPr>
          <p:cNvSpPr/>
          <p:nvPr/>
        </p:nvSpPr>
        <p:spPr>
          <a:xfrm>
            <a:off x="1985622" y="5136532"/>
            <a:ext cx="328080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49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9B88D-C495-14EB-7188-C6131ED58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85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EE730-2407-83C7-89CC-F9E52CBC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43194"/>
            <a:ext cx="4612654" cy="5771612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0A36113C-13D9-5AFC-61ED-48088C7B49DF}"/>
              </a:ext>
            </a:extLst>
          </p:cNvPr>
          <p:cNvSpPr/>
          <p:nvPr/>
        </p:nvSpPr>
        <p:spPr>
          <a:xfrm>
            <a:off x="827584" y="2996952"/>
            <a:ext cx="39604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185DED2C-3104-C891-51D4-9501815EC074}"/>
              </a:ext>
            </a:extLst>
          </p:cNvPr>
          <p:cNvSpPr/>
          <p:nvPr/>
        </p:nvSpPr>
        <p:spPr>
          <a:xfrm>
            <a:off x="3347864" y="5877272"/>
            <a:ext cx="936104" cy="4375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18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EBF4659-43AB-23D8-C880-43E97014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" y="710942"/>
            <a:ext cx="3837075" cy="2321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BF646-D962-409F-CAD0-EB85C922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16" y="3121994"/>
            <a:ext cx="3354874" cy="320009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5843C-EE48-EC72-33BA-37E6C92A1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D2E85A-DF69-9942-E6B0-748893527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49560"/>
            <a:ext cx="3906189" cy="2206320"/>
          </a:xfrm>
          <a:prstGeom prst="rect">
            <a:avLst/>
          </a:prstGeom>
        </p:spPr>
      </p:pic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1D1596BB-06A6-9EDA-C2FF-6C36062B6171}"/>
              </a:ext>
            </a:extLst>
          </p:cNvPr>
          <p:cNvSpPr/>
          <p:nvPr/>
        </p:nvSpPr>
        <p:spPr>
          <a:xfrm>
            <a:off x="4644008" y="3089836"/>
            <a:ext cx="2088232" cy="2671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6E754F78-BE90-E5DA-DE6B-38034CCAB7E4}"/>
              </a:ext>
            </a:extLst>
          </p:cNvPr>
          <p:cNvSpPr/>
          <p:nvPr/>
        </p:nvSpPr>
        <p:spPr>
          <a:xfrm>
            <a:off x="179512" y="1412776"/>
            <a:ext cx="180020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EDD21CC8-362B-18E4-0667-C9A7CA27F620}"/>
              </a:ext>
            </a:extLst>
          </p:cNvPr>
          <p:cNvSpPr/>
          <p:nvPr/>
        </p:nvSpPr>
        <p:spPr>
          <a:xfrm>
            <a:off x="683568" y="2137658"/>
            <a:ext cx="2016224" cy="2182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7D7B0140-38A4-8D90-01DF-9F696354CB69}"/>
              </a:ext>
            </a:extLst>
          </p:cNvPr>
          <p:cNvSpPr/>
          <p:nvPr/>
        </p:nvSpPr>
        <p:spPr>
          <a:xfrm>
            <a:off x="683568" y="2425690"/>
            <a:ext cx="2016224" cy="2182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0056E-B7F5-BD28-9F80-A9D1393E67F1}"/>
              </a:ext>
            </a:extLst>
          </p:cNvPr>
          <p:cNvSpPr txBox="1"/>
          <p:nvPr/>
        </p:nvSpPr>
        <p:spPr>
          <a:xfrm>
            <a:off x="1622385" y="10085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1F76B1-B0AC-7E18-0A4A-191878E4057F}"/>
              </a:ext>
            </a:extLst>
          </p:cNvPr>
          <p:cNvSpPr txBox="1"/>
          <p:nvPr/>
        </p:nvSpPr>
        <p:spPr>
          <a:xfrm>
            <a:off x="268070" y="20621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0F272-C13F-6CC5-EA81-2A03EDF34432}"/>
              </a:ext>
            </a:extLst>
          </p:cNvPr>
          <p:cNvSpPr txBox="1"/>
          <p:nvPr/>
        </p:nvSpPr>
        <p:spPr>
          <a:xfrm>
            <a:off x="268070" y="2349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8538E-1B30-36FD-4199-7F4F594CB9AA}"/>
              </a:ext>
            </a:extLst>
          </p:cNvPr>
          <p:cNvSpPr txBox="1"/>
          <p:nvPr/>
        </p:nvSpPr>
        <p:spPr>
          <a:xfrm>
            <a:off x="6820926" y="3000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모서리가 둥근 직사각형 12">
            <a:extLst>
              <a:ext uri="{FF2B5EF4-FFF2-40B4-BE49-F238E27FC236}">
                <a16:creationId xmlns:a16="http://schemas.microsoft.com/office/drawing/2014/main" id="{06D2F1FB-A52E-5202-B9CF-85D8600DFA1C}"/>
              </a:ext>
            </a:extLst>
          </p:cNvPr>
          <p:cNvSpPr/>
          <p:nvPr/>
        </p:nvSpPr>
        <p:spPr>
          <a:xfrm>
            <a:off x="4788024" y="790316"/>
            <a:ext cx="1728192" cy="15588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DBB5E9-5CB1-A895-C599-AED3CF19553D}"/>
              </a:ext>
            </a:extLst>
          </p:cNvPr>
          <p:cNvSpPr txBox="1"/>
          <p:nvPr/>
        </p:nvSpPr>
        <p:spPr>
          <a:xfrm>
            <a:off x="6676443" y="7147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모서리가 둥근 직사각형 12">
            <a:extLst>
              <a:ext uri="{FF2B5EF4-FFF2-40B4-BE49-F238E27FC236}">
                <a16:creationId xmlns:a16="http://schemas.microsoft.com/office/drawing/2014/main" id="{C2E2F812-C190-94F3-388A-C6B87DCC0E97}"/>
              </a:ext>
            </a:extLst>
          </p:cNvPr>
          <p:cNvSpPr/>
          <p:nvPr/>
        </p:nvSpPr>
        <p:spPr>
          <a:xfrm>
            <a:off x="4572001" y="3657902"/>
            <a:ext cx="3439190" cy="25755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257DE1-5CBF-9B47-0B4D-754CAA33B17C}"/>
              </a:ext>
            </a:extLst>
          </p:cNvPr>
          <p:cNvSpPr txBox="1"/>
          <p:nvPr/>
        </p:nvSpPr>
        <p:spPr>
          <a:xfrm>
            <a:off x="6696317" y="3391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F0CECF-2706-72EA-309E-C8AFF852E236}"/>
              </a:ext>
            </a:extLst>
          </p:cNvPr>
          <p:cNvCxnSpPr>
            <a:stCxn id="12" idx="3"/>
          </p:cNvCxnSpPr>
          <p:nvPr/>
        </p:nvCxnSpPr>
        <p:spPr>
          <a:xfrm>
            <a:off x="1979712" y="1484784"/>
            <a:ext cx="2664296" cy="17281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17448A4-389D-41F9-EA41-3EB76CCBD863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771800" y="1569762"/>
            <a:ext cx="2016224" cy="70711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AE245C-90B8-0051-350A-8E34095D9E29}"/>
              </a:ext>
            </a:extLst>
          </p:cNvPr>
          <p:cNvCxnSpPr>
            <a:cxnSpLocks/>
          </p:cNvCxnSpPr>
          <p:nvPr/>
        </p:nvCxnSpPr>
        <p:spPr>
          <a:xfrm>
            <a:off x="2611573" y="2543577"/>
            <a:ext cx="1456371" cy="14739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ECA834-B208-2A27-B922-B2C853B5140A}"/>
              </a:ext>
            </a:extLst>
          </p:cNvPr>
          <p:cNvSpPr/>
          <p:nvPr/>
        </p:nvSpPr>
        <p:spPr>
          <a:xfrm>
            <a:off x="192456" y="4508816"/>
            <a:ext cx="8201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실행 결과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7D8135-DC46-C2CA-5E6F-9BC26B6B92C6}"/>
              </a:ext>
            </a:extLst>
          </p:cNvPr>
          <p:cNvSpPr/>
          <p:nvPr/>
        </p:nvSpPr>
        <p:spPr>
          <a:xfrm>
            <a:off x="6644348" y="1303879"/>
            <a:ext cx="1762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이클립스 실행창에 출력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235E14-EA71-E935-132A-CEB802659C6E}"/>
              </a:ext>
            </a:extLst>
          </p:cNvPr>
          <p:cNvSpPr/>
          <p:nvPr/>
        </p:nvSpPr>
        <p:spPr>
          <a:xfrm>
            <a:off x="7108139" y="2999457"/>
            <a:ext cx="17625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제목에 출력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5D421B5-05EA-7B4A-1B3B-0A03866DE573}"/>
              </a:ext>
            </a:extLst>
          </p:cNvPr>
          <p:cNvSpPr/>
          <p:nvPr/>
        </p:nvSpPr>
        <p:spPr>
          <a:xfrm>
            <a:off x="2103604" y="4135423"/>
            <a:ext cx="1762567" cy="20005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en-US" altLang="ko-KR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HTML </a:t>
            </a: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태그를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적용해서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실행 결과의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화면을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꾸며줌</a:t>
            </a:r>
            <a:endParaRPr kumimoji="1" lang="en-US" altLang="ko-KR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7730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3-2] 본문 단락 구분								     			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글자 태그</a:t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355377"/>
            <a:ext cx="8184060" cy="380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99" y="4608463"/>
            <a:ext cx="6006263" cy="183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글자 태그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앵커태그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하이퍼텍스트 : 사용자의 선택에 따라 특정 정보로 이동하는 조직된 문서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a 태그(Anchor) : 다른 웹 페이지나 웹 페이지 내부의 특정 위치로 이동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Href : Hyper Reference를 의미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123" name="Google Shape;123;p16" descr="C:\Users\acauser2\Desktop\강의교안 작업\fig_4455\ch03_샘플\그림 3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1042" y="4323556"/>
            <a:ext cx="64008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C:\Users\acauser2\Desktop\강의교안 작업\fig_4455\ch03_샘플\표 3-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185" y="2780928"/>
            <a:ext cx="3667126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글자 태그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3-4] 하이퍼링크 설정					</a:t>
            </a:r>
            <a:r>
              <a:rPr lang="ko-KR" b="0" dirty="0"/>
              <a:t> </a:t>
            </a:r>
            <a:endParaRPr b="0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특정 웹 페이지에 연결하기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b="0" dirty="0"/>
              <a:t>하이퍼링크를 설정한 글자를 클릭하면 해당 웹 페이지로 이동</a:t>
            </a:r>
            <a:r>
              <a:rPr lang="ko-KR" dirty="0"/>
              <a:t>							     			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38" name="Google Shape;138;p18" descr="C:\Users\acauser2\Desktop\강의교안 작업\fig_4455\ch03_샘플\코드 3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336" y="2276872"/>
            <a:ext cx="80772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 dirty="0">
                <a:solidFill>
                  <a:srgbClr val="0E55BE"/>
                </a:solidFill>
              </a:rPr>
              <a:t>1.3  </a:t>
            </a:r>
            <a:r>
              <a:rPr lang="ko-KR" altLang="en-US" sz="2000" b="1" dirty="0">
                <a:solidFill>
                  <a:srgbClr val="0E55BE"/>
                </a:solidFill>
              </a:rPr>
              <a:t>웹 프로그래밍</a:t>
            </a:r>
            <a:endParaRPr lang="en-US" altLang="ko-KR" sz="2000" b="1" dirty="0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en-US" altLang="ko-KR" sz="1400" dirty="0">
                <a:solidFill>
                  <a:srgbClr val="0E55BE"/>
                </a:solidFill>
              </a:rPr>
              <a:t>Q.  </a:t>
            </a:r>
            <a:r>
              <a:rPr lang="ko-KR" altLang="en-US" sz="1400" dirty="0">
                <a:solidFill>
                  <a:srgbClr val="0E55BE"/>
                </a:solidFill>
              </a:rPr>
              <a:t>웹 페이지로 어떻게 응용 프로그램을 만들 수 있나요</a:t>
            </a:r>
            <a:r>
              <a:rPr lang="en-US" altLang="ko-KR" sz="1400" dirty="0">
                <a:solidFill>
                  <a:srgbClr val="0E55BE"/>
                </a:solidFill>
              </a:rPr>
              <a:t>?</a:t>
            </a:r>
            <a:endParaRPr lang="ko-KR" altLang="en-US" sz="1400" dirty="0">
              <a:solidFill>
                <a:srgbClr val="0E55B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85658"/>
            <a:ext cx="9144000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endParaRPr lang="en-US" altLang="ko-KR" sz="1600" dirty="0">
              <a:solidFill>
                <a:srgbClr val="0E55BE"/>
              </a:solidFill>
            </a:endParaRPr>
          </a:p>
          <a:p>
            <a:pPr algn="ctr">
              <a:spcAft>
                <a:spcPts val="1000"/>
              </a:spcAft>
            </a:pP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758CA5-CC6D-5557-4905-B0355B16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667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목록 태그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내비게이션 메뉴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웹 사이트의 다른 웹 페이지로 이동할 수 있는 버튼</a:t>
            </a: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내비게이션 메뉴를 만들기 위해 </a:t>
            </a:r>
            <a:br>
              <a:rPr lang="ko-KR"/>
            </a:br>
            <a:r>
              <a:rPr lang="ko-KR"/>
              <a:t>주로 사용되는 목록 태그</a:t>
            </a:r>
            <a:endParaRPr b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73" name="Google Shape;173;p22" descr="C:\Users\acauser2\Desktop\강의교안 작업\fig_4455\ch03_샘플\그림 3-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760" y="1558432"/>
            <a:ext cx="7206600" cy="241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 descr="C:\Users\acauser2\Desktop\강의교안 작업\fig_4455\ch03_샘플\표 3-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7904" y="4175368"/>
            <a:ext cx="4219576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목록 태그</a:t>
            </a: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3-6] 목록 태그 활용					</a:t>
            </a:r>
            <a:endParaRPr lang="en-US" altLang="ko-KR" dirty="0"/>
          </a:p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b="1" dirty="0"/>
              <a:t> 순서가 없는 기본(글머리 기호) 목록 만들기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endParaRPr lang="en-US" altLang="ko-KR" sz="500" b="1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2. 순서가 있는 목록 만들기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182" name="Google Shape;182;p23" descr="C:\Users\acauser2\Desktop\강의교안 작업\fig_4455\ch03_샘플\코드 3-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3" y="1700808"/>
            <a:ext cx="6768753" cy="224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 descr="C:\Users\acauser2\Desktop\강의교안 작업\fig_4455\ch03_샘플\코드 3-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2" y="4437112"/>
            <a:ext cx="6768753" cy="2232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0" y="2620058"/>
            <a:ext cx="676604" cy="6271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347" y="5553193"/>
            <a:ext cx="776892" cy="66472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테이블 태그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테이블 태그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3-7] 시간표 만들기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표 만들기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5600" lvl="2" indent="-146368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201" name="Google Shape;201;p25" descr="C:\Users\acauser2\Desktop\강의교안 작업\fig_4455\ch03_샘플\표 3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9204" y="851917"/>
            <a:ext cx="42005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 descr="C:\Users\acauser2\Desktop\강의교안 작업\fig_4455\ch03_샘플\코드 3-1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562" y="4635970"/>
            <a:ext cx="7576846" cy="196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테이블 태그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3-7] 시간표 만들기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2. 표에 셀 추가하기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211" name="Google Shape;211;p26" descr="C:\Users\acauser2\Desktop\강의교안 작업\fig_4455\ch03_샘플\코드 3-12(1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122" y="1600068"/>
            <a:ext cx="5966635" cy="98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 descr="C:\Users\acauser2\Desktop\강의교안 작업\fig_4455\ch03_샘플\코드 3-12(2).jpg"/>
          <p:cNvPicPr preferRelativeResize="0"/>
          <p:nvPr/>
        </p:nvPicPr>
        <p:blipFill rotWithShape="1">
          <a:blip r:embed="rId4">
            <a:alphaModFix/>
          </a:blip>
          <a:srcRect t="1887" b="37751"/>
          <a:stretch/>
        </p:blipFill>
        <p:spPr>
          <a:xfrm>
            <a:off x="516122" y="2360310"/>
            <a:ext cx="5966635" cy="394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 descr="C:\Users\acauser2\Desktop\강의교안 작업\fig_4455\ch03_샘플\코드 3-12(2).jpg"/>
          <p:cNvPicPr preferRelativeResize="0"/>
          <p:nvPr/>
        </p:nvPicPr>
        <p:blipFill rotWithShape="1">
          <a:blip r:embed="rId4">
            <a:alphaModFix/>
          </a:blip>
          <a:srcRect t="62955" r="52713" b="2624"/>
          <a:stretch/>
        </p:blipFill>
        <p:spPr>
          <a:xfrm>
            <a:off x="4566186" y="1882537"/>
            <a:ext cx="3022447" cy="2411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6309360" y="4047424"/>
            <a:ext cx="1285804" cy="226079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6F6F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186" y="5054439"/>
            <a:ext cx="3128558" cy="1095458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미디어 태그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미디어 태그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이미지, 오디오, 비디오 등 멀티미디어를 넣을 때 사용</a:t>
            </a: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236" name="Google Shape;236;p29" descr="C:\Users\acauser2\Desktop\강의교안 작업\fig_4455\ch03_샘플\표 3-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900838"/>
            <a:ext cx="4146238" cy="15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미디어 태그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미디어 태그 속성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이미지, 오디오, 비디오에 필요한 추가 정보는 속성을 사용</a:t>
            </a: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243" name="Google Shape;243;p30" descr="C:\Users\acauser2\Desktop\강의교안 작업\fig_4455\ch03_샘플\표 3-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916832"/>
            <a:ext cx="6286991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미디어 태그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3-9] 멀티미디어(이미지, 오디오, 비디오) 삽입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이미지 삽입하기</a:t>
            </a:r>
            <a:endParaRPr b="1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이미지 파일 준비 : 준비 파일(이미지.jpg)을 HTML 페이지와 같은 폴더에 넣기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51" name="Google Shape;251;p31" descr="C:\Users\acauser2\Desktop\강의교안 작업\fig_4455\ch03_샘플\코드 3-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492896"/>
            <a:ext cx="8067676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 descr="C:\Users\acauser2\Desktop\강의교안 작업\fig_4455\ch03_샘플\코드 3-14 결과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461" y="4416946"/>
            <a:ext cx="54387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미디어 태그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3-9] 멀티미디어(이미지, 오디오, 비디오) 삽입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2. 음악 삽입하기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음악 파일 준비 : 준비 파일(오디오.mp3)을 HTML 페이지와 같은 폴더에 넣기</a:t>
            </a:r>
            <a:endParaRPr dirty="0"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260" name="Google Shape;260;p32" descr="C:\Users\acauser2\Desktop\강의교안 작업\fig_4455\ch03_샘플\코드 3-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25" y="2276872"/>
            <a:ext cx="81153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미디어 태그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3-9] 멀티미디어(이미지, 오디오, 비디오) 삽입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3. 웹 브라우저 제약이 없도록 음악 삽입하기</a:t>
            </a:r>
            <a:endParaRPr b="1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&lt;source&gt; 태그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b="0" dirty="0"/>
              <a:t>웹 브라우저마다 지원하는 음악 파일 확장자가 다른 문제 해결</a:t>
            </a:r>
            <a:endParaRPr b="0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&lt;audio&gt; 태그나 &lt;video&gt; 태그 내부에 입력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▪"/>
            </a:pPr>
            <a:r>
              <a:rPr lang="ko-KR" sz="1400" dirty="0"/>
              <a:t>ogg파일 준비: .ogg </a:t>
            </a:r>
            <a:r>
              <a:rPr lang="ko-KR" sz="1400" dirty="0" err="1"/>
              <a:t>확장자</a:t>
            </a:r>
            <a:r>
              <a:rPr lang="ko-KR" sz="1400" dirty="0"/>
              <a:t> 파일을 </a:t>
            </a:r>
            <a:r>
              <a:rPr lang="ko-KR" sz="1400" b="0" dirty="0"/>
              <a:t>HTML 페이지와 같은 폴더에 넣기</a:t>
            </a:r>
            <a:endParaRPr dirty="0"/>
          </a:p>
        </p:txBody>
      </p:sp>
      <p:pic>
        <p:nvPicPr>
          <p:cNvPr id="268" name="Google Shape;268;p33" descr="C:\Users\acauser2\Desktop\강의교안 작업\fig_4455\ch03_샘플\코드 3-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3429000"/>
            <a:ext cx="8058151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미디어 태그</a:t>
            </a:r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3-9] 멀티미디어(이미지, 오디오, 비디오) 삽입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4. 동영상 삽입하기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동영상 파일 준비 : 준비 파일(동영상.mp4, 동영상.webm)을 HTML 페이지와 같은 폴더에 넣기</a:t>
            </a:r>
            <a:endParaRPr dirty="0"/>
          </a:p>
        </p:txBody>
      </p:sp>
      <p:pic>
        <p:nvPicPr>
          <p:cNvPr id="276" name="Google Shape;276;p34" descr="C:\Users\acauser2\Desktop\강의교안 작업\fig_4455\ch03_샘플\코드 3-1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2305050"/>
            <a:ext cx="80867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 descr="C:\Users\acauser2\Desktop\강의교안 작업\fig_4455\ch03_샘플\코드 3-17 결과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9030" y="4077072"/>
            <a:ext cx="45720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5516</TotalTime>
  <Words>4542</Words>
  <Application>Microsoft Office PowerPoint</Application>
  <PresentationFormat>화면 슬라이드 쇼(4:3)</PresentationFormat>
  <Paragraphs>944</Paragraphs>
  <Slides>126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36" baseType="lpstr">
      <vt:lpstr>HY견고딕</vt:lpstr>
      <vt:lpstr>Noto Sans Symbols</vt:lpstr>
      <vt:lpstr>맑은 고딕</vt:lpstr>
      <vt:lpstr>맑은 고딕</vt:lpstr>
      <vt:lpstr>함초롬바탕</vt:lpstr>
      <vt:lpstr>Arial</vt:lpstr>
      <vt:lpstr>Arial Black</vt:lpstr>
      <vt:lpstr>Consolas</vt:lpstr>
      <vt:lpstr>Wingdings</vt:lpstr>
      <vt:lpstr>Office 테마</vt:lpstr>
      <vt:lpstr>Chapter 01. 웹 프로그래밍의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클라이언트-서버 구조</vt:lpstr>
      <vt:lpstr>HTML/CSS/자바스크립트</vt:lpstr>
      <vt:lpstr>HTML/CSS/자바스크립트</vt:lpstr>
      <vt:lpstr>HTML/CSS/자바스크립트</vt:lpstr>
      <vt:lpstr>백엔드 중심 개발과 프런트엔드 중심 개발</vt:lpstr>
      <vt:lpstr>백엔드 중심 개발과 프런트엔드 중심 개발</vt:lpstr>
      <vt:lpstr>백엔드 중심 개발과 프런트엔드 중심 개발</vt:lpstr>
      <vt:lpstr>백엔드 중심 개발과 프런트엔드 중심 개발</vt:lpstr>
      <vt:lpstr>PowerPoint 프레젠테이션</vt:lpstr>
      <vt:lpstr>새로운 웹 개발 트렌드</vt:lpstr>
      <vt:lpstr>새로운 웹 개발 트렌드</vt:lpstr>
      <vt:lpstr>새로운 웹 개발 트렌드</vt:lpstr>
      <vt:lpstr>새로운 웹 개발 트렌드</vt:lpstr>
      <vt:lpstr>Chapter 02. 개발 환경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이클립스 환경 설정하기</vt:lpstr>
      <vt:lpstr>이클립스 환경 설정하기</vt:lpstr>
      <vt:lpstr>이클립스 환경 설정하기</vt:lpstr>
      <vt:lpstr>이클립스 환경 설정하기</vt:lpstr>
      <vt:lpstr>이클립스 환경 설정하기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03. HTML</vt:lpstr>
      <vt:lpstr>PowerPoint 프레젠테이션</vt:lpstr>
      <vt:lpstr>PowerPoint 프레젠테이션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01 HTML5 기본 용어</vt:lpstr>
      <vt:lpstr>01 HTML5 기본 용어</vt:lpstr>
      <vt:lpstr>01 HTML5 기본 용어</vt:lpstr>
      <vt:lpstr>PowerPoint 프레젠테이션</vt:lpstr>
      <vt:lpstr>01 HTML5 기본 용어</vt:lpstr>
      <vt:lpstr>02 HTML5 페이지 구조와 작성법</vt:lpstr>
      <vt:lpstr>02 HTML5 페이지 구조와 작성법</vt:lpstr>
      <vt:lpstr>01 글자 태그</vt:lpstr>
      <vt:lpstr>01 글자 태그</vt:lpstr>
      <vt:lpstr>01 글자 태그</vt:lpstr>
      <vt:lpstr>PowerPoint 프레젠테이션</vt:lpstr>
      <vt:lpstr>PowerPoint 프레젠테이션</vt:lpstr>
      <vt:lpstr>PowerPoint 프레젠테이션</vt:lpstr>
      <vt:lpstr>PowerPoint 프레젠테이션</vt:lpstr>
      <vt:lpstr>01 글자 태그</vt:lpstr>
      <vt:lpstr>01 글자 태그</vt:lpstr>
      <vt:lpstr>01 글자 태그</vt:lpstr>
      <vt:lpstr>02 목록 태그</vt:lpstr>
      <vt:lpstr>02 목록 태그</vt:lpstr>
      <vt:lpstr>03 테이블 태그</vt:lpstr>
      <vt:lpstr>03 테이블 태그</vt:lpstr>
      <vt:lpstr>04 미디어 태그</vt:lpstr>
      <vt:lpstr>04 미디어 태그</vt:lpstr>
      <vt:lpstr>04 미디어 태그</vt:lpstr>
      <vt:lpstr>04 미디어 태그</vt:lpstr>
      <vt:lpstr>04 미디어 태그</vt:lpstr>
      <vt:lpstr>04 미디어 태그</vt:lpstr>
      <vt:lpstr>Chapter 03. HTML 입력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syu</dc:creator>
  <cp:lastModifiedBy>9100</cp:lastModifiedBy>
  <cp:revision>1271</cp:revision>
  <dcterms:created xsi:type="dcterms:W3CDTF">2017-02-20T05:39:42Z</dcterms:created>
  <dcterms:modified xsi:type="dcterms:W3CDTF">2023-04-24T01:53:43Z</dcterms:modified>
</cp:coreProperties>
</file>